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61" r:id="rId1"/>
  </p:sldMasterIdLst>
  <p:notesMasterIdLst>
    <p:notesMasterId r:id="rId2"/>
  </p:notesMasterIdLst>
  <p:sldIdLst>
    <p:sldId id="286" r:id="rId3"/>
    <p:sldId id="287" r:id="rId4"/>
    <p:sldId id="288" r:id="rId5"/>
    <p:sldId id="289" r:id="rId6"/>
    <p:sldId id="290" r:id="rId7"/>
    <p:sldId id="291" r:id="rId8"/>
    <p:sldId id="292" r:id="rId9"/>
    <p:sldId id="293" r:id="rId10"/>
    <p:sldId id="294" r:id="rId11"/>
    <p:sldId id="295" r:id="rId12"/>
    <p:sldId id="296" r:id="rId13"/>
    <p:sldId id="297" r:id="rId14"/>
    <p:sldId id="298" r:id="rId15"/>
    <p:sldId id="299" r:id="rId16"/>
    <p:sldId id="300" r:id="rId17"/>
    <p:sldId id="301" r:id="rId18"/>
    <p:sldId id="302" r:id="rId19"/>
    <p:sldId id="303" r:id="rId20"/>
    <p:sldId id="304" r:id="rId21"/>
    <p:sldId id="305" r:id="rId22"/>
    <p:sldId id="306" r:id="rId23"/>
    <p:sldId id="307" r:id="rId24"/>
    <p:sldId id="308" r:id="rId25"/>
    <p:sldId id="309" r:id="rId26"/>
    <p:sldId id="310" r:id="rId27"/>
    <p:sldId id="311" r:id="rId28"/>
    <p:sldId id="312" r:id="rId29"/>
    <p:sldId id="313" r:id="rId30"/>
    <p:sldId id="314" r:id="rId31"/>
    <p:sldId id="315" r:id="rId32"/>
    <p:sldId id="316" r:id="rId33"/>
    <p:sldId id="317" r:id="rId34"/>
    <p:sldId id="318" r:id="rId35"/>
    <p:sldId id="319" r:id="rId36"/>
    <p:sldId id="320" r:id="rId37"/>
    <p:sldId id="321" r:id="rId38"/>
    <p:sldId id="322" r:id="rId39"/>
    <p:sldId id="323" r:id="rId40"/>
    <p:sldId id="324" r:id="rId41"/>
    <p:sldId id="325" r:id="rId42"/>
    <p:sldId id="326" r:id="rId43"/>
  </p:sldIdLst>
  <p:sldSz type="screen16x9" cy="6858000" cx="12192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clrMru>
    <a:srgbClr val="FA0000"/>
    <a:srgbClr val="92262E"/>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6544" autoAdjust="0"/>
    <p:restoredTop sz="94660"/>
  </p:normalViewPr>
  <p:slideViewPr>
    <p:cSldViewPr snapToGrid="0">
      <p:cViewPr varScale="1">
        <p:scale>
          <a:sx n="92" d="100"/>
          <a:sy n="92" d="100"/>
        </p:scale>
        <p:origin x="-426"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tableStyles" Target="tableStyles.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07" name=""/>
        <p:cNvGrpSpPr/>
        <p:nvPr/>
      </p:nvGrpSpPr>
      <p:grpSpPr>
        <a:xfrm>
          <a:off x="0" y="0"/>
          <a:ext cx="0" cy="0"/>
          <a:chOff x="0" y="0"/>
          <a:chExt cx="0" cy="0"/>
        </a:xfrm>
      </p:grpSpPr>
      <p:sp>
        <p:nvSpPr>
          <p:cNvPr id="104868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8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8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8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8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8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23" name=""/>
        <p:cNvGrpSpPr/>
        <p:nvPr/>
      </p:nvGrpSpPr>
      <p:grpSpPr>
        <a:xfrm>
          <a:off x="0" y="0"/>
          <a:ext cx="0" cy="0"/>
          <a:chOff x="0" y="0"/>
          <a:chExt cx="0" cy="0"/>
        </a:xfrm>
      </p:grpSpPr>
      <p:sp>
        <p:nvSpPr>
          <p:cNvPr id="1048581"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lang="en-US" smtClean="0"/>
              <a:t>Click to edit Master subtitle style</a:t>
            </a:r>
            <a:endParaRPr lang="en-US"/>
          </a:p>
        </p:txBody>
      </p:sp>
      <p:sp>
        <p:nvSpPr>
          <p:cNvPr id="1048583" name="Date Placeholder 3"/>
          <p:cNvSpPr>
            <a:spLocks noGrp="1"/>
          </p:cNvSpPr>
          <p:nvPr>
            <p:ph type="dt" sz="half" idx="10"/>
          </p:nvPr>
        </p:nvSpPr>
        <p:spPr/>
        <p:txBody>
          <a:bodyPr/>
          <a:p>
            <a:fld id="{E6453CE2-FBB5-4E23-8852-0507248C5B67}" type="datetimeFigureOut">
              <a:rPr lang="en-US" smtClean="0"/>
              <a:t>4/1/2025</a:t>
            </a:fld>
            <a:endParaRPr lang="en-US"/>
          </a:p>
        </p:txBody>
      </p:sp>
      <p:sp>
        <p:nvSpPr>
          <p:cNvPr id="1048584" name="Footer Placeholder 4"/>
          <p:cNvSpPr>
            <a:spLocks noGrp="1"/>
          </p:cNvSpPr>
          <p:nvPr>
            <p:ph type="ftr" sz="quarter" idx="11"/>
          </p:nvPr>
        </p:nvSpPr>
        <p:spPr/>
        <p:txBody>
          <a:bodyPr/>
          <a:p>
            <a:endParaRPr lang="en-US"/>
          </a:p>
        </p:txBody>
      </p:sp>
      <p:sp>
        <p:nvSpPr>
          <p:cNvPr id="1048585" name="Slide Number Placeholder 5"/>
          <p:cNvSpPr>
            <a:spLocks noGrp="1"/>
          </p:cNvSpPr>
          <p:nvPr>
            <p:ph type="sldNum" sz="quarter" idx="12"/>
          </p:nvPr>
        </p:nvSpPr>
        <p:spPr/>
        <p:txBody>
          <a:bodyPr/>
          <a:p>
            <a:fld id="{22BD622F-5CD7-40B7-A86E-1DE73FF3BC0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59" name=""/>
        <p:cNvGrpSpPr/>
        <p:nvPr/>
      </p:nvGrpSpPr>
      <p:grpSpPr>
        <a:xfrm>
          <a:off x="0" y="0"/>
          <a:ext cx="0" cy="0"/>
          <a:chOff x="0" y="0"/>
          <a:chExt cx="0" cy="0"/>
        </a:xfrm>
      </p:grpSpPr>
      <p:sp>
        <p:nvSpPr>
          <p:cNvPr id="1048593" name="Title 1"/>
          <p:cNvSpPr>
            <a:spLocks noGrp="1"/>
          </p:cNvSpPr>
          <p:nvPr>
            <p:ph type="title"/>
          </p:nvPr>
        </p:nvSpPr>
        <p:spPr/>
        <p:txBody>
          <a:bodyPr/>
          <a:p>
            <a:r>
              <a:rPr lang="en-US" smtClean="0"/>
              <a:t>Click to edit Master title style</a:t>
            </a:r>
            <a:endParaRPr lang="en-US"/>
          </a:p>
        </p:txBody>
      </p:sp>
      <p:sp>
        <p:nvSpPr>
          <p:cNvPr id="1048594" name="Content Placeholder 2"/>
          <p:cNvSpPr>
            <a:spLocks noGrp="1"/>
          </p:cNvSpPr>
          <p:nvPr>
            <p:ph idx="1"/>
          </p:nvPr>
        </p:nvSpPr>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95" name="Date Placeholder 3"/>
          <p:cNvSpPr>
            <a:spLocks noGrp="1"/>
          </p:cNvSpPr>
          <p:nvPr>
            <p:ph type="dt" sz="half" idx="10"/>
          </p:nvPr>
        </p:nvSpPr>
        <p:spPr/>
        <p:txBody>
          <a:bodyPr/>
          <a:p>
            <a:fld id="{E6453CE2-FBB5-4E23-8852-0507248C5B67}" type="datetimeFigureOut">
              <a:rPr lang="en-US" smtClean="0"/>
              <a:t>4/1/2025</a:t>
            </a:fld>
            <a:endParaRPr lang="en-US"/>
          </a:p>
        </p:txBody>
      </p:sp>
      <p:sp>
        <p:nvSpPr>
          <p:cNvPr id="1048596" name="Footer Placeholder 4"/>
          <p:cNvSpPr>
            <a:spLocks noGrp="1"/>
          </p:cNvSpPr>
          <p:nvPr>
            <p:ph type="ftr" sz="quarter" idx="11"/>
          </p:nvPr>
        </p:nvSpPr>
        <p:spPr/>
        <p:txBody>
          <a:bodyPr/>
          <a:p>
            <a:endParaRPr lang="en-US"/>
          </a:p>
        </p:txBody>
      </p:sp>
      <p:sp>
        <p:nvSpPr>
          <p:cNvPr id="1048597" name="Slide Number Placeholder 5"/>
          <p:cNvSpPr>
            <a:spLocks noGrp="1"/>
          </p:cNvSpPr>
          <p:nvPr>
            <p:ph type="sldNum" sz="quarter" idx="12"/>
          </p:nvPr>
        </p:nvSpPr>
        <p:spPr/>
        <p:txBody>
          <a:bodyPr/>
          <a:p>
            <a:fld id="{22BD622F-5CD7-40B7-A86E-1DE73FF3BC0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102" name=""/>
        <p:cNvGrpSpPr/>
        <p:nvPr/>
      </p:nvGrpSpPr>
      <p:grpSpPr>
        <a:xfrm>
          <a:off x="0" y="0"/>
          <a:ext cx="0" cy="0"/>
          <a:chOff x="0" y="0"/>
          <a:chExt cx="0" cy="0"/>
        </a:xfrm>
      </p:grpSpPr>
      <p:sp>
        <p:nvSpPr>
          <p:cNvPr id="1048656"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1048657" name="Text Placeholder 2"/>
          <p:cNvSpPr>
            <a:spLocks noGrp="1"/>
          </p:cNvSpPr>
          <p:nvPr>
            <p:ph type="body" idx="1"/>
          </p:nvPr>
        </p:nvSpPr>
        <p:spPr>
          <a:xfrm>
            <a:off x="831850" y="4589463"/>
            <a:ext cx="10515600" cy="1500187"/>
          </a:xfrm>
        </p:spPr>
        <p:txBody>
          <a:bodyPr/>
          <a:lstStyle>
            <a:lvl1pPr indent="0" marL="0">
              <a:buNone/>
              <a:defRPr sz="2400">
                <a:solidFill>
                  <a:schemeClr val="tx1">
                    <a:tint val="75000"/>
                  </a:schemeClr>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lang="en-US" smtClean="0"/>
              <a:t>Click to edit Master text styles</a:t>
            </a:r>
          </a:p>
        </p:txBody>
      </p:sp>
      <p:sp>
        <p:nvSpPr>
          <p:cNvPr id="1048658" name="Date Placeholder 3"/>
          <p:cNvSpPr>
            <a:spLocks noGrp="1"/>
          </p:cNvSpPr>
          <p:nvPr>
            <p:ph type="dt" sz="half" idx="10"/>
          </p:nvPr>
        </p:nvSpPr>
        <p:spPr/>
        <p:txBody>
          <a:bodyPr/>
          <a:p>
            <a:fld id="{E6453CE2-FBB5-4E23-8852-0507248C5B67}" type="datetimeFigureOut">
              <a:rPr lang="en-US" smtClean="0"/>
              <a:t>4/1/2025</a:t>
            </a:fld>
            <a:endParaRPr lang="en-US"/>
          </a:p>
        </p:txBody>
      </p:sp>
      <p:sp>
        <p:nvSpPr>
          <p:cNvPr id="1048659" name="Footer Placeholder 4"/>
          <p:cNvSpPr>
            <a:spLocks noGrp="1"/>
          </p:cNvSpPr>
          <p:nvPr>
            <p:ph type="ftr" sz="quarter" idx="11"/>
          </p:nvPr>
        </p:nvSpPr>
        <p:spPr/>
        <p:txBody>
          <a:bodyPr/>
          <a:p>
            <a:endParaRPr lang="en-US"/>
          </a:p>
        </p:txBody>
      </p:sp>
      <p:sp>
        <p:nvSpPr>
          <p:cNvPr id="1048660" name="Slide Number Placeholder 5"/>
          <p:cNvSpPr>
            <a:spLocks noGrp="1"/>
          </p:cNvSpPr>
          <p:nvPr>
            <p:ph type="sldNum" sz="quarter" idx="12"/>
          </p:nvPr>
        </p:nvSpPr>
        <p:spPr/>
        <p:txBody>
          <a:bodyPr/>
          <a:p>
            <a:fld id="{22BD622F-5CD7-40B7-A86E-1DE73FF3BC0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103" name=""/>
        <p:cNvGrpSpPr/>
        <p:nvPr/>
      </p:nvGrpSpPr>
      <p:grpSpPr>
        <a:xfrm>
          <a:off x="0" y="0"/>
          <a:ext cx="0" cy="0"/>
          <a:chOff x="0" y="0"/>
          <a:chExt cx="0" cy="0"/>
        </a:xfrm>
      </p:grpSpPr>
      <p:sp>
        <p:nvSpPr>
          <p:cNvPr id="1048661" name="Title 1"/>
          <p:cNvSpPr>
            <a:spLocks noGrp="1"/>
          </p:cNvSpPr>
          <p:nvPr>
            <p:ph type="title"/>
          </p:nvPr>
        </p:nvSpPr>
        <p:spPr/>
        <p:txBody>
          <a:bodyPr/>
          <a:p>
            <a:r>
              <a:rPr lang="en-US" smtClean="0"/>
              <a:t>Click to edit Master title style</a:t>
            </a:r>
            <a:endParaRPr lang="en-US"/>
          </a:p>
        </p:txBody>
      </p:sp>
      <p:sp>
        <p:nvSpPr>
          <p:cNvPr id="1048662" name="Content Placeholder 2"/>
          <p:cNvSpPr>
            <a:spLocks noGrp="1"/>
          </p:cNvSpPr>
          <p:nvPr>
            <p:ph sz="half" idx="1"/>
          </p:nvPr>
        </p:nvSpPr>
        <p:spPr>
          <a:xfrm>
            <a:off x="838200" y="1825625"/>
            <a:ext cx="5181600" cy="4351338"/>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63" name="Content Placeholder 3"/>
          <p:cNvSpPr>
            <a:spLocks noGrp="1"/>
          </p:cNvSpPr>
          <p:nvPr>
            <p:ph sz="half" idx="2"/>
          </p:nvPr>
        </p:nvSpPr>
        <p:spPr>
          <a:xfrm>
            <a:off x="6172200" y="1825625"/>
            <a:ext cx="5181600" cy="4351338"/>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64" name="Date Placeholder 4"/>
          <p:cNvSpPr>
            <a:spLocks noGrp="1"/>
          </p:cNvSpPr>
          <p:nvPr>
            <p:ph type="dt" sz="half" idx="10"/>
          </p:nvPr>
        </p:nvSpPr>
        <p:spPr/>
        <p:txBody>
          <a:bodyPr/>
          <a:p>
            <a:fld id="{E6453CE2-FBB5-4E23-8852-0507248C5B67}" type="datetimeFigureOut">
              <a:rPr lang="en-US" smtClean="0"/>
              <a:t>4/1/2025</a:t>
            </a:fld>
            <a:endParaRPr lang="en-US"/>
          </a:p>
        </p:txBody>
      </p:sp>
      <p:sp>
        <p:nvSpPr>
          <p:cNvPr id="1048665" name="Footer Placeholder 5"/>
          <p:cNvSpPr>
            <a:spLocks noGrp="1"/>
          </p:cNvSpPr>
          <p:nvPr>
            <p:ph type="ftr" sz="quarter" idx="11"/>
          </p:nvPr>
        </p:nvSpPr>
        <p:spPr/>
        <p:txBody>
          <a:bodyPr/>
          <a:p>
            <a:endParaRPr lang="en-US"/>
          </a:p>
        </p:txBody>
      </p:sp>
      <p:sp>
        <p:nvSpPr>
          <p:cNvPr id="1048666" name="Slide Number Placeholder 6"/>
          <p:cNvSpPr>
            <a:spLocks noGrp="1"/>
          </p:cNvSpPr>
          <p:nvPr>
            <p:ph type="sldNum" sz="quarter" idx="12"/>
          </p:nvPr>
        </p:nvSpPr>
        <p:spPr/>
        <p:txBody>
          <a:bodyPr/>
          <a:p>
            <a:fld id="{22BD622F-5CD7-40B7-A86E-1DE73FF3BC0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104" name=""/>
        <p:cNvGrpSpPr/>
        <p:nvPr/>
      </p:nvGrpSpPr>
      <p:grpSpPr>
        <a:xfrm>
          <a:off x="0" y="0"/>
          <a:ext cx="0" cy="0"/>
          <a:chOff x="0" y="0"/>
          <a:chExt cx="0" cy="0"/>
        </a:xfrm>
      </p:grpSpPr>
      <p:sp>
        <p:nvSpPr>
          <p:cNvPr id="1048667" name="Title 1"/>
          <p:cNvSpPr>
            <a:spLocks noGrp="1"/>
          </p:cNvSpPr>
          <p:nvPr>
            <p:ph type="title"/>
          </p:nvPr>
        </p:nvSpPr>
        <p:spPr>
          <a:xfrm>
            <a:off x="839788" y="365125"/>
            <a:ext cx="10515600" cy="1325563"/>
          </a:xfrm>
        </p:spPr>
        <p:txBody>
          <a:bodyPr/>
          <a:p>
            <a:r>
              <a:rPr lang="en-US" smtClean="0"/>
              <a:t>Click to edit Master title style</a:t>
            </a:r>
            <a:endParaRPr lang="en-US"/>
          </a:p>
        </p:txBody>
      </p:sp>
      <p:sp>
        <p:nvSpPr>
          <p:cNvPr id="1048668" name="Text Placeholder 2"/>
          <p:cNvSpPr>
            <a:spLocks noGrp="1"/>
          </p:cNvSpPr>
          <p:nvPr>
            <p:ph type="body" idx="1"/>
          </p:nvPr>
        </p:nvSpPr>
        <p:spPr>
          <a:xfrm>
            <a:off x="839788"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69" name="Content Placeholder 3"/>
          <p:cNvSpPr>
            <a:spLocks noGrp="1"/>
          </p:cNvSpPr>
          <p:nvPr>
            <p:ph sz="half" idx="2"/>
          </p:nvPr>
        </p:nvSpPr>
        <p:spPr>
          <a:xfrm>
            <a:off x="839788" y="2505075"/>
            <a:ext cx="5157787" cy="3684588"/>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70"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71" name="Content Placeholder 5"/>
          <p:cNvSpPr>
            <a:spLocks noGrp="1"/>
          </p:cNvSpPr>
          <p:nvPr>
            <p:ph sz="quarter" idx="4"/>
          </p:nvPr>
        </p:nvSpPr>
        <p:spPr>
          <a:xfrm>
            <a:off x="6172200" y="2505075"/>
            <a:ext cx="5183188" cy="3684588"/>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72" name="Date Placeholder 6"/>
          <p:cNvSpPr>
            <a:spLocks noGrp="1"/>
          </p:cNvSpPr>
          <p:nvPr>
            <p:ph type="dt" sz="half" idx="10"/>
          </p:nvPr>
        </p:nvSpPr>
        <p:spPr/>
        <p:txBody>
          <a:bodyPr/>
          <a:p>
            <a:fld id="{E6453CE2-FBB5-4E23-8852-0507248C5B67}" type="datetimeFigureOut">
              <a:rPr lang="en-US" smtClean="0"/>
              <a:t>4/1/2025</a:t>
            </a:fld>
            <a:endParaRPr lang="en-US"/>
          </a:p>
        </p:txBody>
      </p:sp>
      <p:sp>
        <p:nvSpPr>
          <p:cNvPr id="1048673" name="Footer Placeholder 7"/>
          <p:cNvSpPr>
            <a:spLocks noGrp="1"/>
          </p:cNvSpPr>
          <p:nvPr>
            <p:ph type="ftr" sz="quarter" idx="11"/>
          </p:nvPr>
        </p:nvSpPr>
        <p:spPr/>
        <p:txBody>
          <a:bodyPr/>
          <a:p>
            <a:endParaRPr lang="en-US"/>
          </a:p>
        </p:txBody>
      </p:sp>
      <p:sp>
        <p:nvSpPr>
          <p:cNvPr id="1048674" name="Slide Number Placeholder 8"/>
          <p:cNvSpPr>
            <a:spLocks noGrp="1"/>
          </p:cNvSpPr>
          <p:nvPr>
            <p:ph type="sldNum" sz="quarter" idx="12"/>
          </p:nvPr>
        </p:nvSpPr>
        <p:spPr/>
        <p:txBody>
          <a:bodyPr/>
          <a:p>
            <a:fld id="{22BD622F-5CD7-40B7-A86E-1DE73FF3BC0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98" name=""/>
        <p:cNvGrpSpPr/>
        <p:nvPr/>
      </p:nvGrpSpPr>
      <p:grpSpPr>
        <a:xfrm>
          <a:off x="0" y="0"/>
          <a:ext cx="0" cy="0"/>
          <a:chOff x="0" y="0"/>
          <a:chExt cx="0" cy="0"/>
        </a:xfrm>
      </p:grpSpPr>
      <p:sp>
        <p:nvSpPr>
          <p:cNvPr id="1048636" name="Title 1"/>
          <p:cNvSpPr>
            <a:spLocks noGrp="1"/>
          </p:cNvSpPr>
          <p:nvPr>
            <p:ph type="title"/>
          </p:nvPr>
        </p:nvSpPr>
        <p:spPr/>
        <p:txBody>
          <a:bodyPr/>
          <a:p>
            <a:r>
              <a:rPr lang="en-US" smtClean="0"/>
              <a:t>Click to edit Master title style</a:t>
            </a:r>
            <a:endParaRPr lang="en-US"/>
          </a:p>
        </p:txBody>
      </p:sp>
      <p:sp>
        <p:nvSpPr>
          <p:cNvPr id="1048637" name="Date Placeholder 2"/>
          <p:cNvSpPr>
            <a:spLocks noGrp="1"/>
          </p:cNvSpPr>
          <p:nvPr>
            <p:ph type="dt" sz="half" idx="10"/>
          </p:nvPr>
        </p:nvSpPr>
        <p:spPr/>
        <p:txBody>
          <a:bodyPr/>
          <a:p>
            <a:fld id="{E6453CE2-FBB5-4E23-8852-0507248C5B67}" type="datetimeFigureOut">
              <a:rPr lang="en-US" smtClean="0"/>
              <a:t>4/1/2025</a:t>
            </a:fld>
            <a:endParaRPr lang="en-US"/>
          </a:p>
        </p:txBody>
      </p:sp>
      <p:sp>
        <p:nvSpPr>
          <p:cNvPr id="1048638" name="Footer Placeholder 3"/>
          <p:cNvSpPr>
            <a:spLocks noGrp="1"/>
          </p:cNvSpPr>
          <p:nvPr>
            <p:ph type="ftr" sz="quarter" idx="11"/>
          </p:nvPr>
        </p:nvSpPr>
        <p:spPr/>
        <p:txBody>
          <a:bodyPr/>
          <a:p>
            <a:endParaRPr lang="en-US"/>
          </a:p>
        </p:txBody>
      </p:sp>
      <p:sp>
        <p:nvSpPr>
          <p:cNvPr id="1048639" name="Slide Number Placeholder 4"/>
          <p:cNvSpPr>
            <a:spLocks noGrp="1"/>
          </p:cNvSpPr>
          <p:nvPr>
            <p:ph type="sldNum" sz="quarter" idx="12"/>
          </p:nvPr>
        </p:nvSpPr>
        <p:spPr/>
        <p:txBody>
          <a:bodyPr/>
          <a:p>
            <a:fld id="{22BD622F-5CD7-40B7-A86E-1DE73FF3BC0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56" name=""/>
        <p:cNvGrpSpPr/>
        <p:nvPr/>
      </p:nvGrpSpPr>
      <p:grpSpPr>
        <a:xfrm>
          <a:off x="0" y="0"/>
          <a:ext cx="0" cy="0"/>
          <a:chOff x="0" y="0"/>
          <a:chExt cx="0" cy="0"/>
        </a:xfrm>
      </p:grpSpPr>
      <p:sp>
        <p:nvSpPr>
          <p:cNvPr id="1048588" name="Date Placeholder 1"/>
          <p:cNvSpPr>
            <a:spLocks noGrp="1"/>
          </p:cNvSpPr>
          <p:nvPr>
            <p:ph type="dt" sz="half" idx="10"/>
          </p:nvPr>
        </p:nvSpPr>
        <p:spPr/>
        <p:txBody>
          <a:bodyPr/>
          <a:p>
            <a:fld id="{E6453CE2-FBB5-4E23-8852-0507248C5B67}" type="datetimeFigureOut">
              <a:rPr lang="en-US" smtClean="0"/>
              <a:t>4/1/2025</a:t>
            </a:fld>
            <a:endParaRPr lang="en-US"/>
          </a:p>
        </p:txBody>
      </p:sp>
      <p:sp>
        <p:nvSpPr>
          <p:cNvPr id="1048589" name="Footer Placeholder 2"/>
          <p:cNvSpPr>
            <a:spLocks noGrp="1"/>
          </p:cNvSpPr>
          <p:nvPr>
            <p:ph type="ftr" sz="quarter" idx="11"/>
          </p:nvPr>
        </p:nvSpPr>
        <p:spPr/>
        <p:txBody>
          <a:bodyPr/>
          <a:p>
            <a:endParaRPr lang="en-US"/>
          </a:p>
        </p:txBody>
      </p:sp>
      <p:sp>
        <p:nvSpPr>
          <p:cNvPr id="1048590" name="Slide Number Placeholder 3"/>
          <p:cNvSpPr>
            <a:spLocks noGrp="1"/>
          </p:cNvSpPr>
          <p:nvPr>
            <p:ph type="sldNum" sz="quarter" idx="12"/>
          </p:nvPr>
        </p:nvSpPr>
        <p:spPr/>
        <p:txBody>
          <a:bodyPr/>
          <a:p>
            <a:fld id="{22BD622F-5CD7-40B7-A86E-1DE73FF3BC0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105" name=""/>
        <p:cNvGrpSpPr/>
        <p:nvPr/>
      </p:nvGrpSpPr>
      <p:grpSpPr>
        <a:xfrm>
          <a:off x="0" y="0"/>
          <a:ext cx="0" cy="0"/>
          <a:chOff x="0" y="0"/>
          <a:chExt cx="0" cy="0"/>
        </a:xfrm>
      </p:grpSpPr>
      <p:sp>
        <p:nvSpPr>
          <p:cNvPr id="1048675"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1048676"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7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n-US" smtClean="0"/>
              <a:t>Click to edit Master text styles</a:t>
            </a:r>
          </a:p>
        </p:txBody>
      </p:sp>
      <p:sp>
        <p:nvSpPr>
          <p:cNvPr id="1048678" name="Date Placeholder 4"/>
          <p:cNvSpPr>
            <a:spLocks noGrp="1"/>
          </p:cNvSpPr>
          <p:nvPr>
            <p:ph type="dt" sz="half" idx="10"/>
          </p:nvPr>
        </p:nvSpPr>
        <p:spPr/>
        <p:txBody>
          <a:bodyPr/>
          <a:p>
            <a:fld id="{E6453CE2-FBB5-4E23-8852-0507248C5B67}" type="datetimeFigureOut">
              <a:rPr lang="en-US" smtClean="0"/>
              <a:t>4/1/2025</a:t>
            </a:fld>
            <a:endParaRPr lang="en-US"/>
          </a:p>
        </p:txBody>
      </p:sp>
      <p:sp>
        <p:nvSpPr>
          <p:cNvPr id="1048679" name="Footer Placeholder 5"/>
          <p:cNvSpPr>
            <a:spLocks noGrp="1"/>
          </p:cNvSpPr>
          <p:nvPr>
            <p:ph type="ftr" sz="quarter" idx="11"/>
          </p:nvPr>
        </p:nvSpPr>
        <p:spPr/>
        <p:txBody>
          <a:bodyPr/>
          <a:p>
            <a:endParaRPr lang="en-US"/>
          </a:p>
        </p:txBody>
      </p:sp>
      <p:sp>
        <p:nvSpPr>
          <p:cNvPr id="1048680" name="Slide Number Placeholder 6"/>
          <p:cNvSpPr>
            <a:spLocks noGrp="1"/>
          </p:cNvSpPr>
          <p:nvPr>
            <p:ph type="sldNum" sz="quarter" idx="12"/>
          </p:nvPr>
        </p:nvSpPr>
        <p:spPr/>
        <p:txBody>
          <a:bodyPr/>
          <a:p>
            <a:fld id="{22BD622F-5CD7-40B7-A86E-1DE73FF3BC0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100" name=""/>
        <p:cNvGrpSpPr/>
        <p:nvPr/>
      </p:nvGrpSpPr>
      <p:grpSpPr>
        <a:xfrm>
          <a:off x="0" y="0"/>
          <a:ext cx="0" cy="0"/>
          <a:chOff x="0" y="0"/>
          <a:chExt cx="0" cy="0"/>
        </a:xfrm>
      </p:grpSpPr>
      <p:sp>
        <p:nvSpPr>
          <p:cNvPr id="1048645"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1048646" name="Picture Placeholder 2"/>
          <p:cNvSpPr>
            <a:spLocks noGrp="1"/>
          </p:cNvSpPr>
          <p:nvPr>
            <p:ph type="pic" idx="1"/>
          </p:nvPr>
        </p:nvSpPr>
        <p:spPr>
          <a:xfrm>
            <a:off x="5183188" y="987425"/>
            <a:ext cx="6172200" cy="4873625"/>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lang="en-US"/>
          </a:p>
        </p:txBody>
      </p:sp>
      <p:sp>
        <p:nvSpPr>
          <p:cNvPr id="104864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n-US" smtClean="0"/>
              <a:t>Click to edit Master text styles</a:t>
            </a:r>
          </a:p>
        </p:txBody>
      </p:sp>
      <p:sp>
        <p:nvSpPr>
          <p:cNvPr id="1048648" name="Date Placeholder 4"/>
          <p:cNvSpPr>
            <a:spLocks noGrp="1"/>
          </p:cNvSpPr>
          <p:nvPr>
            <p:ph type="dt" sz="half" idx="10"/>
          </p:nvPr>
        </p:nvSpPr>
        <p:spPr/>
        <p:txBody>
          <a:bodyPr/>
          <a:p>
            <a:fld id="{E6453CE2-FBB5-4E23-8852-0507248C5B67}" type="datetimeFigureOut">
              <a:rPr lang="en-US" smtClean="0"/>
              <a:t>4/1/2025</a:t>
            </a:fld>
            <a:endParaRPr lang="en-US"/>
          </a:p>
        </p:txBody>
      </p:sp>
      <p:sp>
        <p:nvSpPr>
          <p:cNvPr id="1048649" name="Footer Placeholder 5"/>
          <p:cNvSpPr>
            <a:spLocks noGrp="1"/>
          </p:cNvSpPr>
          <p:nvPr>
            <p:ph type="ftr" sz="quarter" idx="11"/>
          </p:nvPr>
        </p:nvSpPr>
        <p:spPr/>
        <p:txBody>
          <a:bodyPr/>
          <a:p>
            <a:endParaRPr lang="en-US"/>
          </a:p>
        </p:txBody>
      </p:sp>
      <p:sp>
        <p:nvSpPr>
          <p:cNvPr id="1048650" name="Slide Number Placeholder 6"/>
          <p:cNvSpPr>
            <a:spLocks noGrp="1"/>
          </p:cNvSpPr>
          <p:nvPr>
            <p:ph type="sldNum" sz="quarter" idx="12"/>
          </p:nvPr>
        </p:nvSpPr>
        <p:spPr/>
        <p:txBody>
          <a:bodyPr/>
          <a:p>
            <a:fld id="{22BD622F-5CD7-40B7-A86E-1DE73FF3BC0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101" name=""/>
        <p:cNvGrpSpPr/>
        <p:nvPr/>
      </p:nvGrpSpPr>
      <p:grpSpPr>
        <a:xfrm>
          <a:off x="0" y="0"/>
          <a:ext cx="0" cy="0"/>
          <a:chOff x="0" y="0"/>
          <a:chExt cx="0" cy="0"/>
        </a:xfrm>
      </p:grpSpPr>
      <p:sp>
        <p:nvSpPr>
          <p:cNvPr id="1048651" name="Title 1"/>
          <p:cNvSpPr>
            <a:spLocks noGrp="1"/>
          </p:cNvSpPr>
          <p:nvPr>
            <p:ph type="title"/>
          </p:nvPr>
        </p:nvSpPr>
        <p:spPr/>
        <p:txBody>
          <a:bodyPr/>
          <a:p>
            <a:r>
              <a:rPr lang="en-US" smtClean="0"/>
              <a:t>Click to edit Master title style</a:t>
            </a:r>
            <a:endParaRPr lang="en-US"/>
          </a:p>
        </p:txBody>
      </p:sp>
      <p:sp>
        <p:nvSpPr>
          <p:cNvPr id="1048652" name="Vertical Text Placeholder 2"/>
          <p:cNvSpPr>
            <a:spLocks noGrp="1"/>
          </p:cNvSpPr>
          <p:nvPr>
            <p:ph type="body" orient="vert" idx="1"/>
          </p:nvPr>
        </p:nvSpPr>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53" name="Date Placeholder 3"/>
          <p:cNvSpPr>
            <a:spLocks noGrp="1"/>
          </p:cNvSpPr>
          <p:nvPr>
            <p:ph type="dt" sz="half" idx="10"/>
          </p:nvPr>
        </p:nvSpPr>
        <p:spPr/>
        <p:txBody>
          <a:bodyPr/>
          <a:p>
            <a:fld id="{E6453CE2-FBB5-4E23-8852-0507248C5B67}" type="datetimeFigureOut">
              <a:rPr lang="en-US" smtClean="0"/>
              <a:t>4/1/2025</a:t>
            </a:fld>
            <a:endParaRPr lang="en-US"/>
          </a:p>
        </p:txBody>
      </p:sp>
      <p:sp>
        <p:nvSpPr>
          <p:cNvPr id="1048654" name="Footer Placeholder 4"/>
          <p:cNvSpPr>
            <a:spLocks noGrp="1"/>
          </p:cNvSpPr>
          <p:nvPr>
            <p:ph type="ftr" sz="quarter" idx="11"/>
          </p:nvPr>
        </p:nvSpPr>
        <p:spPr/>
        <p:txBody>
          <a:bodyPr/>
          <a:p>
            <a:endParaRPr lang="en-US"/>
          </a:p>
        </p:txBody>
      </p:sp>
      <p:sp>
        <p:nvSpPr>
          <p:cNvPr id="1048655" name="Slide Number Placeholder 5"/>
          <p:cNvSpPr>
            <a:spLocks noGrp="1"/>
          </p:cNvSpPr>
          <p:nvPr>
            <p:ph type="sldNum" sz="quarter" idx="12"/>
          </p:nvPr>
        </p:nvSpPr>
        <p:spPr/>
        <p:txBody>
          <a:bodyPr/>
          <a:p>
            <a:fld id="{22BD622F-5CD7-40B7-A86E-1DE73FF3BC0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99" name=""/>
        <p:cNvGrpSpPr/>
        <p:nvPr/>
      </p:nvGrpSpPr>
      <p:grpSpPr>
        <a:xfrm>
          <a:off x="0" y="0"/>
          <a:ext cx="0" cy="0"/>
          <a:chOff x="0" y="0"/>
          <a:chExt cx="0" cy="0"/>
        </a:xfrm>
      </p:grpSpPr>
      <p:sp>
        <p:nvSpPr>
          <p:cNvPr id="1048640" name="Vertical Title 1"/>
          <p:cNvSpPr>
            <a:spLocks noGrp="1"/>
          </p:cNvSpPr>
          <p:nvPr>
            <p:ph type="title" orient="vert"/>
          </p:nvPr>
        </p:nvSpPr>
        <p:spPr>
          <a:xfrm>
            <a:off x="8724900" y="365125"/>
            <a:ext cx="2628900" cy="5811838"/>
          </a:xfrm>
        </p:spPr>
        <p:txBody>
          <a:bodyPr vert="eaVert"/>
          <a:p>
            <a:r>
              <a:rPr lang="en-US" smtClean="0"/>
              <a:t>Click to edit Master title style</a:t>
            </a:r>
            <a:endParaRPr lang="en-US"/>
          </a:p>
        </p:txBody>
      </p:sp>
      <p:sp>
        <p:nvSpPr>
          <p:cNvPr id="1048641" name="Vertical Text Placeholder 2"/>
          <p:cNvSpPr>
            <a:spLocks noGrp="1"/>
          </p:cNvSpPr>
          <p:nvPr>
            <p:ph type="body" orient="vert" idx="1"/>
          </p:nvPr>
        </p:nvSpPr>
        <p:spPr>
          <a:xfrm>
            <a:off x="838200" y="365125"/>
            <a:ext cx="7734300" cy="5811838"/>
          </a:xfrm>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42" name="Date Placeholder 3"/>
          <p:cNvSpPr>
            <a:spLocks noGrp="1"/>
          </p:cNvSpPr>
          <p:nvPr>
            <p:ph type="dt" sz="half" idx="10"/>
          </p:nvPr>
        </p:nvSpPr>
        <p:spPr/>
        <p:txBody>
          <a:bodyPr/>
          <a:p>
            <a:fld id="{E6453CE2-FBB5-4E23-8852-0507248C5B67}" type="datetimeFigureOut">
              <a:rPr lang="en-US" smtClean="0"/>
              <a:t>4/1/2025</a:t>
            </a:fld>
            <a:endParaRPr lang="en-US"/>
          </a:p>
        </p:txBody>
      </p:sp>
      <p:sp>
        <p:nvSpPr>
          <p:cNvPr id="1048643" name="Footer Placeholder 4"/>
          <p:cNvSpPr>
            <a:spLocks noGrp="1"/>
          </p:cNvSpPr>
          <p:nvPr>
            <p:ph type="ftr" sz="quarter" idx="11"/>
          </p:nvPr>
        </p:nvSpPr>
        <p:spPr/>
        <p:txBody>
          <a:bodyPr/>
          <a:p>
            <a:endParaRPr lang="en-US"/>
          </a:p>
        </p:txBody>
      </p:sp>
      <p:sp>
        <p:nvSpPr>
          <p:cNvPr id="1048644" name="Slide Number Placeholder 5"/>
          <p:cNvSpPr>
            <a:spLocks noGrp="1"/>
          </p:cNvSpPr>
          <p:nvPr>
            <p:ph type="sldNum" sz="quarter" idx="12"/>
          </p:nvPr>
        </p:nvSpPr>
        <p:spPr/>
        <p:txBody>
          <a:bodyPr/>
          <a:p>
            <a:fld id="{22BD622F-5CD7-40B7-A86E-1DE73FF3BC0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1" name=""/>
        <p:cNvGrpSpPr/>
        <p:nvPr/>
      </p:nvGrpSpPr>
      <p:grpSpPr>
        <a:xfrm>
          <a:off x="0" y="0"/>
          <a:ext cx="0" cy="0"/>
          <a:chOff x="0" y="0"/>
          <a:chExt cx="0" cy="0"/>
        </a:xfrm>
      </p:grpSpPr>
      <p:sp>
        <p:nvSpPr>
          <p:cNvPr id="1048576" name="Title Placeholder 1"/>
          <p:cNvSpPr>
            <a:spLocks noGrp="1"/>
          </p:cNvSpPr>
          <p:nvPr>
            <p:ph type="title"/>
          </p:nvPr>
        </p:nvSpPr>
        <p:spPr>
          <a:xfrm>
            <a:off x="838200" y="365125"/>
            <a:ext cx="10515600" cy="1325563"/>
          </a:xfrm>
          <a:prstGeom prst="rect"/>
        </p:spPr>
        <p:txBody>
          <a:bodyPr anchor="ctr" bIns="45720" lIns="91440" rIns="91440" rtlCol="0" tIns="45720" vert="horz">
            <a:normAutofit/>
          </a:bodyPr>
          <a:p>
            <a:r>
              <a:rPr lang="en-US" smtClean="0"/>
              <a:t>Click to edit Master title style</a:t>
            </a:r>
            <a:endParaRPr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78" name="Date Placeholder 3"/>
          <p:cNvSpPr>
            <a:spLocks noGrp="1"/>
          </p:cNvSpPr>
          <p:nvPr>
            <p:ph type="dt" sz="half" idx="2"/>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6453CE2-FBB5-4E23-8852-0507248C5B67}" type="datetimeFigureOut">
              <a:rPr lang="en-US" smtClean="0"/>
              <a:t>4/1/2025</a:t>
            </a:fld>
            <a:endParaRPr lang="en-US"/>
          </a:p>
        </p:txBody>
      </p:sp>
      <p:sp>
        <p:nvSpPr>
          <p:cNvPr id="1048579" name="Footer Placeholder 4"/>
          <p:cNvSpPr>
            <a:spLocks noGrp="1"/>
          </p:cNvSpPr>
          <p:nvPr>
            <p:ph type="ftr" sz="quarter" idx="3"/>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lang="en-US"/>
          </a:p>
        </p:txBody>
      </p:sp>
      <p:sp>
        <p:nvSpPr>
          <p:cNvPr id="1048580" name="Slide Number Placeholder 5"/>
          <p:cNvSpPr>
            <a:spLocks noGrp="1"/>
          </p:cNvSpPr>
          <p:nvPr>
            <p:ph type="sldNum" sz="quarter" idx="4"/>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22BD622F-5CD7-40B7-A86E-1DE73FF3BC09}" type="slidenum">
              <a:rPr lang="en-US" smtClean="0"/>
              <a:t>‹#›</a:t>
            </a:fld>
            <a:endParaRPr lang="en-US"/>
          </a:p>
        </p:txBody>
      </p:sp>
    </p:spTree>
  </p:cSld>
  <p:clrMap accent1="accent1" accent2="accent2" accent3="accent3" accent4="accent4" accent5="accent5" accent6="accent6" bg1="lt1" bg2="lt2" tx1="dk1" tx2="dk2"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4" name=""/>
        <p:cNvGrpSpPr/>
        <p:nvPr/>
      </p:nvGrpSpPr>
      <p:grpSpPr>
        <a:xfrm>
          <a:off x="0" y="0"/>
          <a:ext cx="0" cy="0"/>
          <a:chOff x="0" y="0"/>
          <a:chExt cx="0" cy="0"/>
        </a:xfrm>
      </p:grpSpPr>
      <p:sp>
        <p:nvSpPr>
          <p:cNvPr id="1048586" name="TextBox 1"/>
          <p:cNvSpPr txBox="1"/>
          <p:nvPr/>
        </p:nvSpPr>
        <p:spPr>
          <a:xfrm>
            <a:off x="495300" y="1902060"/>
            <a:ext cx="9463313" cy="1170941"/>
          </a:xfrm>
          <a:prstGeom prst="rect"/>
        </p:spPr>
        <p:style>
          <a:lnRef idx="1">
            <a:schemeClr val="accent4"/>
          </a:lnRef>
          <a:fillRef idx="1003">
            <a:schemeClr val="lt1"/>
          </a:fillRef>
          <a:effectRef idx="1">
            <a:schemeClr val="accent4"/>
          </a:effectRef>
          <a:fontRef idx="minor">
            <a:schemeClr val="dk1"/>
          </a:fontRef>
        </p:style>
        <p:txBody>
          <a:bodyPr rtlCol="0" wrap="square">
            <a:spAutoFit/>
          </a:bodyPr>
          <a:p>
            <a:pPr algn="ctr"/>
            <a:r>
              <a:rPr b="1" dirty="0" sz="7200" i="1" lang="en-US" smtClean="0">
                <a:latin typeface="Times New Roman" panose="02020603050405020304" pitchFamily="18" charset="0"/>
                <a:cs typeface="Times New Roman" panose="02020603050405020304" pitchFamily="18" charset="0"/>
              </a:rPr>
              <a:t>R </a:t>
            </a:r>
            <a:r>
              <a:rPr b="1" dirty="0" sz="7200" i="1" lang="en-US" smtClean="0">
                <a:latin typeface="Times New Roman" panose="02020603050405020304" pitchFamily="18" charset="0"/>
                <a:cs typeface="Times New Roman" panose="02020603050405020304" pitchFamily="18" charset="0"/>
              </a:rPr>
              <a:t>-Software</a:t>
            </a:r>
            <a:endParaRPr b="1" dirty="0" sz="7200" i="1" lang="en-US" smtClean="0">
              <a:latin typeface="Times New Roman" panose="02020603050405020304" pitchFamily="18" charset="0"/>
              <a:cs typeface="Times New Roman" panose="02020603050405020304" pitchFamily="18" charset="0"/>
            </a:endParaRPr>
          </a:p>
        </p:txBody>
      </p:sp>
      <p:sp>
        <p:nvSpPr>
          <p:cNvPr id="1048587" name="TextBox 4"/>
          <p:cNvSpPr txBox="1"/>
          <p:nvPr/>
        </p:nvSpPr>
        <p:spPr>
          <a:xfrm>
            <a:off x="6546274" y="4000500"/>
            <a:ext cx="4530436" cy="929640"/>
          </a:xfrm>
          <a:prstGeom prst="rect"/>
          <a:noFill/>
        </p:spPr>
        <p:txBody>
          <a:bodyPr rtlCol="0" wrap="square">
            <a:spAutoFit/>
          </a:bodyPr>
          <a:p>
            <a:r>
              <a:rPr dirty="0" sz="2800" lang="en-US" smtClean="0">
                <a:latin typeface="Times New Roman" pitchFamily="18" charset="0"/>
                <a:cs typeface="Times New Roman" pitchFamily="18" charset="0"/>
              </a:rPr>
              <a:t>Miss. </a:t>
            </a:r>
            <a:r>
              <a:rPr dirty="0" sz="2800" lang="en-US" err="1" smtClean="0">
                <a:latin typeface="Times New Roman" pitchFamily="18" charset="0"/>
                <a:cs typeface="Times New Roman" pitchFamily="18" charset="0"/>
              </a:rPr>
              <a:t>Komal</a:t>
            </a:r>
            <a:r>
              <a:rPr dirty="0" sz="2800" lang="en-US" smtClean="0">
                <a:latin typeface="Times New Roman" pitchFamily="18" charset="0"/>
                <a:cs typeface="Times New Roman" pitchFamily="18" charset="0"/>
              </a:rPr>
              <a:t> Sanjay </a:t>
            </a:r>
            <a:r>
              <a:rPr dirty="0" sz="2800" lang="en-US" err="1" smtClean="0">
                <a:latin typeface="Times New Roman" pitchFamily="18" charset="0"/>
                <a:cs typeface="Times New Roman" pitchFamily="18" charset="0"/>
              </a:rPr>
              <a:t>Phadtare</a:t>
            </a:r>
            <a:endParaRPr dirty="0" sz="2800" lang="en-US">
              <a:latin typeface="Times New Roman" pitchFamily="18" charset="0"/>
              <a:cs typeface="Times New Roman" pitchFamily="18" charset="0"/>
            </a:endParaRPr>
          </a:p>
        </p:txBody>
      </p:sp>
    </p:spTree>
  </p:cSld>
  <p:clrMapOvr>
    <a:masterClrMapping/>
  </p:clrMapOvr>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591" name="TextBox 1"/>
          <p:cNvSpPr txBox="1"/>
          <p:nvPr/>
        </p:nvSpPr>
        <p:spPr>
          <a:xfrm>
            <a:off x="1" y="0"/>
            <a:ext cx="12191999" cy="7914640"/>
          </a:xfrm>
          <a:prstGeom prst="rect"/>
          <a:noFill/>
        </p:spPr>
        <p:txBody>
          <a:bodyPr rtlCol="0" wrap="square">
            <a:spAutoFit/>
          </a:bodyPr>
          <a:p>
            <a:pPr algn="ctr"/>
            <a:r>
              <a:rPr dirty="0" sz="2400" lang="en-US" smtClean="0">
                <a:latin typeface="Times New Roman" panose="02020603050405020304" pitchFamily="18" charset="0"/>
                <a:cs typeface="Times New Roman" panose="02020603050405020304" pitchFamily="18" charset="0"/>
              </a:rPr>
              <a:t>Syllabus</a:t>
            </a:r>
          </a:p>
          <a:p>
            <a:pPr algn="ctr"/>
            <a:r>
              <a:rPr dirty="0" sz="2400" lang="en-US" smtClean="0">
                <a:latin typeface="Times New Roman" panose="02020603050405020304" pitchFamily="18" charset="0"/>
                <a:cs typeface="Times New Roman" panose="02020603050405020304" pitchFamily="18" charset="0"/>
              </a:rPr>
              <a:t>R- Programming</a:t>
            </a:r>
            <a:endParaRPr dirty="0" sz="2400" lang="en-US">
              <a:latin typeface="Times New Roman" panose="02020603050405020304" pitchFamily="18" charset="0"/>
              <a:cs typeface="Times New Roman" panose="02020603050405020304" pitchFamily="18" charset="0"/>
            </a:endParaRPr>
          </a:p>
          <a:p>
            <a:pPr indent="-514350" marL="514350">
              <a:buAutoNum type="arabicPeriod"/>
            </a:pPr>
            <a:r>
              <a:rPr dirty="0" sz="2400" lang="en-US" smtClean="0">
                <a:latin typeface="Times New Roman" panose="02020603050405020304" pitchFamily="18" charset="0"/>
                <a:cs typeface="Times New Roman" panose="02020603050405020304" pitchFamily="18" charset="0"/>
              </a:rPr>
              <a:t>Download </a:t>
            </a:r>
            <a:r>
              <a:rPr dirty="0" sz="2400" lang="en-US">
                <a:latin typeface="Times New Roman" panose="02020603050405020304" pitchFamily="18" charset="0"/>
                <a:cs typeface="Times New Roman" panose="02020603050405020304" pitchFamily="18" charset="0"/>
              </a:rPr>
              <a:t>and Install R, understand </a:t>
            </a:r>
            <a:r>
              <a:rPr dirty="0" sz="2400" lang="en-US" smtClean="0">
                <a:latin typeface="Times New Roman" panose="02020603050405020304" pitchFamily="18" charset="0"/>
                <a:cs typeface="Times New Roman" panose="02020603050405020304" pitchFamily="18" charset="0"/>
              </a:rPr>
              <a:t>IDE</a:t>
            </a:r>
          </a:p>
          <a:p>
            <a:r>
              <a:rPr dirty="0" sz="2400" lang="en-US" smtClean="0">
                <a:latin typeface="Times New Roman" panose="02020603050405020304" pitchFamily="18" charset="0"/>
                <a:cs typeface="Times New Roman" panose="02020603050405020304" pitchFamily="18" charset="0"/>
              </a:rPr>
              <a:t>     1.1. Introducing R</a:t>
            </a:r>
          </a:p>
          <a:p>
            <a:r>
              <a:rPr dirty="0" sz="2400" lang="en-US" smtClean="0">
                <a:latin typeface="Times New Roman" panose="02020603050405020304" pitchFamily="18" charset="0"/>
                <a:cs typeface="Times New Roman" panose="02020603050405020304" pitchFamily="18" charset="0"/>
              </a:rPr>
              <a:t>     1.2. </a:t>
            </a:r>
            <a:r>
              <a:rPr dirty="0" sz="2400" lang="en-US">
                <a:latin typeface="Times New Roman" panose="02020603050405020304" pitchFamily="18" charset="0"/>
                <a:cs typeface="Times New Roman" panose="02020603050405020304" pitchFamily="18" charset="0"/>
              </a:rPr>
              <a:t>Features of R language </a:t>
            </a:r>
            <a:r>
              <a:rPr dirty="0" sz="2400" lang="en-US" smtClean="0">
                <a:latin typeface="Times New Roman" panose="02020603050405020304" pitchFamily="18" charset="0"/>
                <a:cs typeface="Times New Roman" panose="02020603050405020304" pitchFamily="18" charset="0"/>
              </a:rPr>
              <a:t>software</a:t>
            </a:r>
          </a:p>
          <a:p>
            <a:r>
              <a:rPr dirty="0" sz="2400" lang="en-US">
                <a:latin typeface="Times New Roman" panose="02020603050405020304" pitchFamily="18" charset="0"/>
                <a:cs typeface="Times New Roman" panose="02020603050405020304" pitchFamily="18" charset="0"/>
              </a:rPr>
              <a:t> </a:t>
            </a:r>
            <a:r>
              <a:rPr dirty="0" sz="2400" lang="en-US" smtClean="0">
                <a:latin typeface="Times New Roman" panose="02020603050405020304" pitchFamily="18" charset="0"/>
                <a:cs typeface="Times New Roman" panose="02020603050405020304" pitchFamily="18" charset="0"/>
              </a:rPr>
              <a:t>    1.3.</a:t>
            </a:r>
            <a:r>
              <a:rPr dirty="0" sz="2400" lang="en-US">
                <a:solidFill>
                  <a:srgbClr val="92262E"/>
                </a:solidFill>
                <a:latin typeface="Times New Roman" panose="02020603050405020304" pitchFamily="18" charset="0"/>
                <a:cs typeface="Times New Roman" panose="02020603050405020304" pitchFamily="18" charset="0"/>
              </a:rPr>
              <a:t> </a:t>
            </a:r>
            <a:r>
              <a:rPr dirty="0" sz="2400" lang="en-US">
                <a:latin typeface="Times New Roman" panose="02020603050405020304" pitchFamily="18" charset="0"/>
                <a:cs typeface="Times New Roman" panose="02020603050405020304" pitchFamily="18" charset="0"/>
              </a:rPr>
              <a:t>Detailed instruction for installing </a:t>
            </a:r>
            <a:r>
              <a:rPr dirty="0" sz="2400" lang="en-US" smtClean="0">
                <a:latin typeface="Times New Roman" panose="02020603050405020304" pitchFamily="18" charset="0"/>
                <a:cs typeface="Times New Roman" panose="02020603050405020304" pitchFamily="18" charset="0"/>
              </a:rPr>
              <a:t>R</a:t>
            </a:r>
          </a:p>
          <a:p>
            <a:r>
              <a:rPr dirty="0" sz="2400" lang="en-US">
                <a:latin typeface="Times New Roman" panose="02020603050405020304" pitchFamily="18" charset="0"/>
                <a:cs typeface="Times New Roman" panose="02020603050405020304" pitchFamily="18" charset="0"/>
              </a:rPr>
              <a:t> </a:t>
            </a:r>
            <a:r>
              <a:rPr dirty="0" sz="2400" lang="en-US" smtClean="0">
                <a:latin typeface="Times New Roman" panose="02020603050405020304" pitchFamily="18" charset="0"/>
                <a:cs typeface="Times New Roman" panose="02020603050405020304" pitchFamily="18" charset="0"/>
              </a:rPr>
              <a:t>    1.4. What is a working directory</a:t>
            </a:r>
          </a:p>
          <a:p>
            <a:r>
              <a:rPr dirty="0" sz="2400" lang="en-US" smtClean="0">
                <a:latin typeface="Times New Roman" panose="02020603050405020304" pitchFamily="18" charset="0"/>
                <a:cs typeface="Times New Roman" panose="02020603050405020304" pitchFamily="18" charset="0"/>
              </a:rPr>
              <a:t>     1.5. </a:t>
            </a:r>
            <a:r>
              <a:rPr dirty="0" sz="2400" lang="en-US">
                <a:latin typeface="Times New Roman" panose="02020603050405020304" pitchFamily="18" charset="0"/>
                <a:cs typeface="Times New Roman" panose="02020603050405020304" pitchFamily="18" charset="0"/>
              </a:rPr>
              <a:t>How to get help in R</a:t>
            </a:r>
          </a:p>
          <a:p>
            <a:r>
              <a:rPr dirty="0" sz="2400" lang="en-US">
                <a:latin typeface="Times New Roman" panose="02020603050405020304" pitchFamily="18" charset="0"/>
                <a:cs typeface="Times New Roman" panose="02020603050405020304" pitchFamily="18" charset="0"/>
              </a:rPr>
              <a:t> </a:t>
            </a:r>
            <a:r>
              <a:rPr dirty="0" sz="2400" lang="en-US" smtClean="0">
                <a:latin typeface="Times New Roman" panose="02020603050405020304" pitchFamily="18" charset="0"/>
                <a:cs typeface="Times New Roman" panose="02020603050405020304" pitchFamily="18" charset="0"/>
              </a:rPr>
              <a:t>    1.6. Data types in R</a:t>
            </a:r>
          </a:p>
          <a:p>
            <a:endParaRPr dirty="0" sz="2400" lang="en-US" smtClean="0">
              <a:latin typeface="Times New Roman" panose="02020603050405020304" pitchFamily="18" charset="0"/>
              <a:cs typeface="Times New Roman" panose="02020603050405020304" pitchFamily="18" charset="0"/>
            </a:endParaRPr>
          </a:p>
          <a:p>
            <a:r>
              <a:rPr dirty="0" sz="2400" lang="en-US" smtClean="0">
                <a:latin typeface="Times New Roman" panose="02020603050405020304" pitchFamily="18" charset="0"/>
                <a:cs typeface="Times New Roman" panose="02020603050405020304" pitchFamily="18" charset="0"/>
              </a:rPr>
              <a:t>2 .Using </a:t>
            </a:r>
            <a:r>
              <a:rPr dirty="0" sz="2400" lang="en-US">
                <a:latin typeface="Times New Roman" panose="02020603050405020304" pitchFamily="18" charset="0"/>
                <a:cs typeface="Times New Roman" panose="02020603050405020304" pitchFamily="18" charset="0"/>
              </a:rPr>
              <a:t>R execute the basic commands, array, list and </a:t>
            </a:r>
            <a:r>
              <a:rPr dirty="0" sz="2400" lang="en-US" smtClean="0">
                <a:latin typeface="Times New Roman" panose="02020603050405020304" pitchFamily="18" charset="0"/>
                <a:cs typeface="Times New Roman" panose="02020603050405020304" pitchFamily="18" charset="0"/>
              </a:rPr>
              <a:t>frames</a:t>
            </a:r>
          </a:p>
          <a:p>
            <a:r>
              <a:rPr dirty="0" sz="2400" lang="en-US">
                <a:latin typeface="Times New Roman" panose="02020603050405020304" pitchFamily="18" charset="0"/>
                <a:cs typeface="Times New Roman" panose="02020603050405020304" pitchFamily="18" charset="0"/>
              </a:rPr>
              <a:t> </a:t>
            </a:r>
            <a:r>
              <a:rPr dirty="0" sz="2400" lang="en-US" smtClean="0">
                <a:latin typeface="Times New Roman" panose="02020603050405020304" pitchFamily="18" charset="0"/>
                <a:cs typeface="Times New Roman" panose="02020603050405020304" pitchFamily="18" charset="0"/>
              </a:rPr>
              <a:t>    2.1. </a:t>
            </a:r>
            <a:r>
              <a:rPr dirty="0" sz="2400" lang="en-US">
                <a:latin typeface="Times New Roman" panose="02020603050405020304" pitchFamily="18" charset="0"/>
                <a:cs typeface="Times New Roman" panose="02020603050405020304" pitchFamily="18" charset="0"/>
              </a:rPr>
              <a:t>Vectors and Vector Arithmetic </a:t>
            </a:r>
            <a:endParaRPr dirty="0" sz="2400" lang="en-US" smtClean="0">
              <a:latin typeface="Times New Roman" panose="02020603050405020304" pitchFamily="18" charset="0"/>
              <a:cs typeface="Times New Roman" panose="02020603050405020304" pitchFamily="18" charset="0"/>
            </a:endParaRPr>
          </a:p>
          <a:p>
            <a:r>
              <a:rPr dirty="0" sz="2400" lang="en-US">
                <a:latin typeface="Times New Roman" panose="02020603050405020304" pitchFamily="18" charset="0"/>
                <a:cs typeface="Times New Roman" panose="02020603050405020304" pitchFamily="18" charset="0"/>
              </a:rPr>
              <a:t> </a:t>
            </a:r>
            <a:r>
              <a:rPr dirty="0" sz="2400" lang="en-US" smtClean="0">
                <a:latin typeface="Times New Roman" panose="02020603050405020304" pitchFamily="18" charset="0"/>
                <a:cs typeface="Times New Roman" panose="02020603050405020304" pitchFamily="18" charset="0"/>
              </a:rPr>
              <a:t>    2.2. Basic R software commands : c(), scan(), </a:t>
            </a:r>
            <a:r>
              <a:rPr dirty="0" sz="2400" lang="en-US" err="1" smtClean="0">
                <a:latin typeface="Times New Roman" panose="02020603050405020304" pitchFamily="18" charset="0"/>
                <a:cs typeface="Times New Roman" panose="02020603050405020304" pitchFamily="18" charset="0"/>
              </a:rPr>
              <a:t>seq</a:t>
            </a:r>
            <a:r>
              <a:rPr dirty="0" sz="2400" lang="en-US" smtClean="0">
                <a:latin typeface="Times New Roman" panose="02020603050405020304" pitchFamily="18" charset="0"/>
                <a:cs typeface="Times New Roman" panose="02020603050405020304" pitchFamily="18" charset="0"/>
              </a:rPr>
              <a:t>(), </a:t>
            </a:r>
            <a:r>
              <a:rPr dirty="0" sz="2400" lang="en-US">
                <a:latin typeface="Times New Roman" panose="02020603050405020304" pitchFamily="18" charset="0"/>
                <a:cs typeface="Times New Roman" panose="02020603050405020304" pitchFamily="18" charset="0"/>
              </a:rPr>
              <a:t>Scan() function has many </a:t>
            </a:r>
            <a:r>
              <a:rPr dirty="0" sz="2400" lang="en-US" smtClean="0">
                <a:latin typeface="Times New Roman" panose="02020603050405020304" pitchFamily="18" charset="0"/>
                <a:cs typeface="Times New Roman" panose="02020603050405020304" pitchFamily="18" charset="0"/>
              </a:rPr>
              <a:t>  </a:t>
            </a:r>
          </a:p>
          <a:p>
            <a:r>
              <a:rPr dirty="0" sz="2400" lang="en-US">
                <a:latin typeface="Times New Roman" panose="02020603050405020304" pitchFamily="18" charset="0"/>
                <a:cs typeface="Times New Roman" panose="02020603050405020304" pitchFamily="18" charset="0"/>
              </a:rPr>
              <a:t> </a:t>
            </a:r>
            <a:r>
              <a:rPr dirty="0" sz="2400" lang="en-US" smtClean="0">
                <a:latin typeface="Times New Roman" panose="02020603050405020304" pitchFamily="18" charset="0"/>
                <a:cs typeface="Times New Roman" panose="02020603050405020304" pitchFamily="18" charset="0"/>
              </a:rPr>
              <a:t>           other arguments,</a:t>
            </a:r>
            <a:r>
              <a:rPr dirty="0" sz="2400" lang="en-US">
                <a:latin typeface="Times New Roman" panose="02020603050405020304" pitchFamily="18" charset="0"/>
                <a:cs typeface="Times New Roman" panose="02020603050405020304" pitchFamily="18" charset="0"/>
              </a:rPr>
              <a:t> Arithmetic </a:t>
            </a:r>
            <a:r>
              <a:rPr dirty="0" sz="2400" lang="en-US" smtClean="0">
                <a:latin typeface="Times New Roman" panose="02020603050405020304" pitchFamily="18" charset="0"/>
                <a:cs typeface="Times New Roman" panose="02020603050405020304" pitchFamily="18" charset="0"/>
              </a:rPr>
              <a:t>operators, </a:t>
            </a:r>
          </a:p>
          <a:p>
            <a:r>
              <a:rPr dirty="0" sz="2400" lang="en-US">
                <a:latin typeface="Times New Roman" panose="02020603050405020304" pitchFamily="18" charset="0"/>
                <a:cs typeface="Times New Roman" panose="02020603050405020304" pitchFamily="18" charset="0"/>
              </a:rPr>
              <a:t> </a:t>
            </a:r>
            <a:r>
              <a:rPr dirty="0" sz="2400" lang="en-US" smtClean="0">
                <a:latin typeface="Times New Roman" panose="02020603050405020304" pitchFamily="18" charset="0"/>
                <a:cs typeface="Times New Roman" panose="02020603050405020304" pitchFamily="18" charset="0"/>
              </a:rPr>
              <a:t>    2.3. Accessing Vectors</a:t>
            </a:r>
          </a:p>
          <a:p>
            <a:r>
              <a:rPr dirty="0" sz="2400" lang="en-US">
                <a:latin typeface="Times New Roman" panose="02020603050405020304" pitchFamily="18" charset="0"/>
                <a:cs typeface="Times New Roman" panose="02020603050405020304" pitchFamily="18" charset="0"/>
              </a:rPr>
              <a:t> </a:t>
            </a:r>
            <a:r>
              <a:rPr dirty="0" sz="2400" lang="en-US" smtClean="0">
                <a:latin typeface="Times New Roman" panose="02020603050405020304" pitchFamily="18" charset="0"/>
                <a:cs typeface="Times New Roman" panose="02020603050405020304" pitchFamily="18" charset="0"/>
              </a:rPr>
              <a:t>    2.4.</a:t>
            </a:r>
            <a:r>
              <a:rPr b="1" dirty="0" sz="2400" lang="en-US" u="sng">
                <a:solidFill>
                  <a:srgbClr val="92262E"/>
                </a:solidFill>
                <a:latin typeface="Times New Roman" panose="02020603050405020304" pitchFamily="18" charset="0"/>
                <a:cs typeface="Times New Roman" panose="02020603050405020304" pitchFamily="18" charset="0"/>
              </a:rPr>
              <a:t> </a:t>
            </a:r>
            <a:r>
              <a:rPr dirty="0" sz="2400" lang="en-US" smtClean="0">
                <a:latin typeface="Times New Roman" panose="02020603050405020304" pitchFamily="18" charset="0"/>
                <a:cs typeface="Times New Roman" panose="02020603050405020304" pitchFamily="18" charset="0"/>
              </a:rPr>
              <a:t>Other Types of objects: Matrices , data frames</a:t>
            </a:r>
          </a:p>
          <a:p>
            <a:r>
              <a:rPr dirty="0" sz="2400" lang="en-US">
                <a:latin typeface="Times New Roman" panose="02020603050405020304" pitchFamily="18" charset="0"/>
                <a:cs typeface="Times New Roman" panose="02020603050405020304" pitchFamily="18" charset="0"/>
              </a:rPr>
              <a:t> </a:t>
            </a:r>
            <a:r>
              <a:rPr dirty="0" sz="2400" lang="en-US" smtClean="0">
                <a:latin typeface="Times New Roman" panose="02020603050405020304" pitchFamily="18" charset="0"/>
                <a:cs typeface="Times New Roman" panose="02020603050405020304" pitchFamily="18" charset="0"/>
              </a:rPr>
              <a:t>    2.5.To create data frame using edit() command</a:t>
            </a:r>
          </a:p>
          <a:p>
            <a:r>
              <a:rPr dirty="0" sz="2400" lang="en-US">
                <a:latin typeface="Times New Roman" panose="02020603050405020304" pitchFamily="18" charset="0"/>
                <a:cs typeface="Times New Roman" panose="02020603050405020304" pitchFamily="18" charset="0"/>
              </a:rPr>
              <a:t> </a:t>
            </a:r>
            <a:r>
              <a:rPr dirty="0" sz="2400" lang="en-US" smtClean="0">
                <a:latin typeface="Times New Roman" panose="02020603050405020304" pitchFamily="18" charset="0"/>
                <a:cs typeface="Times New Roman" panose="02020603050405020304" pitchFamily="18" charset="0"/>
              </a:rPr>
              <a:t>    2.6. </a:t>
            </a:r>
            <a:r>
              <a:rPr dirty="0" sz="2400" lang="en-US">
                <a:latin typeface="Times New Roman" panose="02020603050405020304" pitchFamily="18" charset="0"/>
                <a:cs typeface="Times New Roman" panose="02020603050405020304" pitchFamily="18" charset="0"/>
              </a:rPr>
              <a:t>Subset and Transform </a:t>
            </a:r>
            <a:r>
              <a:rPr dirty="0" sz="2400" lang="en-US" smtClean="0">
                <a:latin typeface="Times New Roman" panose="02020603050405020304" pitchFamily="18" charset="0"/>
                <a:cs typeface="Times New Roman" panose="02020603050405020304" pitchFamily="18" charset="0"/>
              </a:rPr>
              <a:t>Commands</a:t>
            </a:r>
            <a:endParaRPr dirty="0" sz="2400" lang="en-US">
              <a:latin typeface="Times New Roman" panose="02020603050405020304" pitchFamily="18" charset="0"/>
              <a:cs typeface="Times New Roman" panose="02020603050405020304" pitchFamily="18" charset="0"/>
            </a:endParaRPr>
          </a:p>
          <a:p>
            <a:endParaRPr dirty="0" sz="2400" lang="en-US" smtClean="0">
              <a:latin typeface="Times New Roman" panose="02020603050405020304" pitchFamily="18" charset="0"/>
              <a:cs typeface="Times New Roman" panose="02020603050405020304" pitchFamily="18" charset="0"/>
            </a:endParaRPr>
          </a:p>
          <a:p>
            <a:endParaRPr dirty="0" sz="2400" lang="en-US">
              <a:latin typeface="Times New Roman" panose="02020603050405020304" pitchFamily="18" charset="0"/>
              <a:cs typeface="Times New Roman" panose="02020603050405020304" pitchFamily="18" charset="0"/>
            </a:endParaRPr>
          </a:p>
          <a:p>
            <a:endParaRPr dirty="0" sz="2400" lang="en-US" smtClean="0">
              <a:latin typeface="Times New Roman" panose="02020603050405020304" pitchFamily="18" charset="0"/>
              <a:cs typeface="Times New Roman" panose="02020603050405020304" pitchFamily="18" charset="0"/>
            </a:endParaRPr>
          </a:p>
          <a:p>
            <a:endParaRPr dirty="0" sz="2400" lang="en-US" smtClean="0">
              <a:latin typeface="Times New Roman" panose="02020603050405020304" pitchFamily="18" charset="0"/>
              <a:cs typeface="Times New Roman" panose="02020603050405020304" pitchFamily="18" charset="0"/>
            </a:endParaRPr>
          </a:p>
        </p:txBody>
      </p:sp>
    </p:spTree>
  </p:cSld>
  <p:clrMapOvr>
    <a:masterClrMapping/>
  </p:clrMapOvr>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58" name=""/>
        <p:cNvGrpSpPr/>
        <p:nvPr/>
      </p:nvGrpSpPr>
      <p:grpSpPr>
        <a:xfrm>
          <a:off x="0" y="0"/>
          <a:ext cx="0" cy="0"/>
          <a:chOff x="0" y="0"/>
          <a:chExt cx="0" cy="0"/>
        </a:xfrm>
      </p:grpSpPr>
      <p:sp>
        <p:nvSpPr>
          <p:cNvPr id="1048592" name="TextBox 1"/>
          <p:cNvSpPr txBox="1"/>
          <p:nvPr/>
        </p:nvSpPr>
        <p:spPr>
          <a:xfrm>
            <a:off x="1" y="0"/>
            <a:ext cx="12191999" cy="7559039"/>
          </a:xfrm>
          <a:prstGeom prst="rect"/>
          <a:noFill/>
        </p:spPr>
        <p:txBody>
          <a:bodyPr rtlCol="0" wrap="square">
            <a:spAutoFit/>
          </a:bodyPr>
          <a:p>
            <a:r>
              <a:rPr dirty="0" sz="2400" lang="en-US" smtClean="0">
                <a:latin typeface="Times New Roman" panose="02020603050405020304" pitchFamily="18" charset="0"/>
                <a:cs typeface="Times New Roman" panose="02020603050405020304" pitchFamily="18" charset="0"/>
              </a:rPr>
              <a:t>3. Matrices in R</a:t>
            </a:r>
          </a:p>
          <a:p>
            <a:r>
              <a:rPr dirty="0" sz="2400" lang="en-US" smtClean="0">
                <a:latin typeface="Times New Roman" panose="02020603050405020304" pitchFamily="18" charset="0"/>
                <a:cs typeface="Times New Roman" panose="02020603050405020304" pitchFamily="18" charset="0"/>
              </a:rPr>
              <a:t>   3.1.Matrix introduction</a:t>
            </a:r>
          </a:p>
          <a:p>
            <a:r>
              <a:rPr dirty="0" sz="2400" lang="en-US">
                <a:latin typeface="Times New Roman" panose="02020603050405020304" pitchFamily="18" charset="0"/>
                <a:cs typeface="Times New Roman" panose="02020603050405020304" pitchFamily="18" charset="0"/>
              </a:rPr>
              <a:t> </a:t>
            </a:r>
            <a:r>
              <a:rPr dirty="0" sz="2400" lang="en-US" smtClean="0">
                <a:latin typeface="Times New Roman" panose="02020603050405020304" pitchFamily="18" charset="0"/>
                <a:cs typeface="Times New Roman" panose="02020603050405020304" pitchFamily="18" charset="0"/>
              </a:rPr>
              <a:t>  3.2. Create a matrix using R</a:t>
            </a:r>
          </a:p>
          <a:p>
            <a:r>
              <a:rPr dirty="0" sz="2400" lang="en-US">
                <a:latin typeface="Times New Roman" panose="02020603050405020304" pitchFamily="18" charset="0"/>
                <a:cs typeface="Times New Roman" panose="02020603050405020304" pitchFamily="18" charset="0"/>
              </a:rPr>
              <a:t> </a:t>
            </a:r>
            <a:r>
              <a:rPr dirty="0" sz="2400" lang="en-US" smtClean="0">
                <a:latin typeface="Times New Roman" panose="02020603050405020304" pitchFamily="18" charset="0"/>
                <a:cs typeface="Times New Roman" panose="02020603050405020304" pitchFamily="18" charset="0"/>
              </a:rPr>
              <a:t>  3.3</a:t>
            </a:r>
            <a:r>
              <a:rPr dirty="0" sz="2400" lang="en-US">
                <a:latin typeface="Times New Roman" panose="02020603050405020304" pitchFamily="18" charset="0"/>
                <a:cs typeface="Times New Roman" panose="02020603050405020304" pitchFamily="18" charset="0"/>
              </a:rPr>
              <a:t>. Perform the operations </a:t>
            </a:r>
            <a:r>
              <a:rPr dirty="0" sz="2400" lang="en-US" smtClean="0">
                <a:latin typeface="Times New Roman" panose="02020603050405020304" pitchFamily="18" charset="0"/>
                <a:cs typeface="Times New Roman" panose="02020603050405020304" pitchFamily="18" charset="0"/>
              </a:rPr>
              <a:t>addition ,multiplication  and scalar multiplication operations</a:t>
            </a:r>
          </a:p>
          <a:p>
            <a:r>
              <a:rPr dirty="0" sz="2400" lang="en-US" smtClean="0">
                <a:latin typeface="Times New Roman" panose="02020603050405020304" pitchFamily="18" charset="0"/>
                <a:cs typeface="Times New Roman" panose="02020603050405020304" pitchFamily="18" charset="0"/>
              </a:rPr>
              <a:t>   3.4</a:t>
            </a:r>
            <a:r>
              <a:rPr dirty="0" sz="2400" lang="en-US">
                <a:latin typeface="Times New Roman" panose="02020603050405020304" pitchFamily="18" charset="0"/>
                <a:cs typeface="Times New Roman" panose="02020603050405020304" pitchFamily="18" charset="0"/>
              </a:rPr>
              <a:t>. </a:t>
            </a:r>
            <a:r>
              <a:rPr dirty="0" sz="2400" lang="en-US" smtClean="0">
                <a:latin typeface="Times New Roman" panose="02020603050405020304" pitchFamily="18" charset="0"/>
                <a:cs typeface="Times New Roman" panose="02020603050405020304" pitchFamily="18" charset="0"/>
              </a:rPr>
              <a:t>Inverse</a:t>
            </a:r>
            <a:r>
              <a:rPr dirty="0" sz="2400" lang="en-US">
                <a:latin typeface="Times New Roman" panose="02020603050405020304" pitchFamily="18" charset="0"/>
                <a:cs typeface="Times New Roman" panose="02020603050405020304" pitchFamily="18" charset="0"/>
              </a:rPr>
              <a:t>, </a:t>
            </a:r>
            <a:r>
              <a:rPr dirty="0" sz="2400" lang="en-US" smtClean="0">
                <a:latin typeface="Times New Roman" panose="02020603050405020304" pitchFamily="18" charset="0"/>
                <a:cs typeface="Times New Roman" panose="02020603050405020304" pitchFamily="18" charset="0"/>
              </a:rPr>
              <a:t>transpose and Determinant of Matrix in R</a:t>
            </a:r>
          </a:p>
          <a:p>
            <a:endParaRPr dirty="0" sz="2400" lang="en-US">
              <a:latin typeface="Times New Roman" panose="02020603050405020304" pitchFamily="18" charset="0"/>
              <a:cs typeface="Times New Roman" panose="02020603050405020304" pitchFamily="18" charset="0"/>
            </a:endParaRPr>
          </a:p>
          <a:p>
            <a:r>
              <a:rPr dirty="0" sz="2400" lang="en-US">
                <a:latin typeface="Times New Roman" panose="02020603050405020304" pitchFamily="18" charset="0"/>
                <a:cs typeface="Times New Roman" panose="02020603050405020304" pitchFamily="18" charset="0"/>
              </a:rPr>
              <a:t>4 .Using R execute the statistical </a:t>
            </a:r>
            <a:r>
              <a:rPr dirty="0" sz="2400" lang="en-US" smtClean="0">
                <a:latin typeface="Times New Roman" panose="02020603050405020304" pitchFamily="18" charset="0"/>
                <a:cs typeface="Times New Roman" panose="02020603050405020304" pitchFamily="18" charset="0"/>
              </a:rPr>
              <a:t>functions </a:t>
            </a:r>
          </a:p>
          <a:p>
            <a:r>
              <a:rPr dirty="0" sz="2400" lang="en-US">
                <a:latin typeface="Times New Roman" panose="02020603050405020304" pitchFamily="18" charset="0"/>
                <a:cs typeface="Times New Roman" panose="02020603050405020304" pitchFamily="18" charset="0"/>
              </a:rPr>
              <a:t> </a:t>
            </a:r>
            <a:r>
              <a:rPr dirty="0" sz="2400" lang="en-US" smtClean="0">
                <a:latin typeface="Times New Roman" panose="02020603050405020304" pitchFamily="18" charset="0"/>
                <a:cs typeface="Times New Roman" panose="02020603050405020304" pitchFamily="18" charset="0"/>
              </a:rPr>
              <a:t>   4.1. Measure of Central Tendency : Arithmetic mean(AM), </a:t>
            </a:r>
            <a:r>
              <a:rPr dirty="0" sz="2400" lang="en-US">
                <a:latin typeface="Times New Roman" panose="02020603050405020304" pitchFamily="18" charset="0"/>
                <a:cs typeface="Times New Roman" panose="02020603050405020304" pitchFamily="18" charset="0"/>
              </a:rPr>
              <a:t>median, mode</a:t>
            </a:r>
            <a:r>
              <a:rPr dirty="0" sz="2400" lang="en-US" smtClean="0">
                <a:latin typeface="Times New Roman" panose="02020603050405020304" pitchFamily="18" charset="0"/>
                <a:cs typeface="Times New Roman" panose="02020603050405020304" pitchFamily="18" charset="0"/>
              </a:rPr>
              <a:t>, Harmonic Mean </a:t>
            </a:r>
          </a:p>
          <a:p>
            <a:r>
              <a:rPr dirty="0" sz="2400" lang="en-US">
                <a:latin typeface="Times New Roman" panose="02020603050405020304" pitchFamily="18" charset="0"/>
                <a:cs typeface="Times New Roman" panose="02020603050405020304" pitchFamily="18" charset="0"/>
              </a:rPr>
              <a:t> </a:t>
            </a:r>
            <a:r>
              <a:rPr dirty="0" sz="2400" lang="en-US" smtClean="0">
                <a:latin typeface="Times New Roman" panose="02020603050405020304" pitchFamily="18" charset="0"/>
                <a:cs typeface="Times New Roman" panose="02020603050405020304" pitchFamily="18" charset="0"/>
              </a:rPr>
              <a:t>        (H.M.), Geometric Mean(G.M.), quartiles,</a:t>
            </a:r>
          </a:p>
          <a:p>
            <a:r>
              <a:rPr dirty="0" sz="2400" lang="en-US" smtClean="0">
                <a:latin typeface="Times New Roman" panose="02020603050405020304" pitchFamily="18" charset="0"/>
                <a:cs typeface="Times New Roman" panose="02020603050405020304" pitchFamily="18" charset="0"/>
              </a:rPr>
              <a:t>    4.2. Measure of dispersion : </a:t>
            </a:r>
            <a:r>
              <a:rPr dirty="0" sz="2400" lang="en-US">
                <a:latin typeface="Times New Roman" panose="02020603050405020304" pitchFamily="18" charset="0"/>
                <a:cs typeface="Times New Roman" panose="02020603050405020304" pitchFamily="18" charset="0"/>
              </a:rPr>
              <a:t>range, </a:t>
            </a:r>
            <a:r>
              <a:rPr dirty="0" sz="2400" lang="en-US" smtClean="0">
                <a:latin typeface="Times New Roman" panose="02020603050405020304" pitchFamily="18" charset="0"/>
                <a:cs typeface="Times New Roman" panose="02020603050405020304" pitchFamily="18" charset="0"/>
              </a:rPr>
              <a:t>Quartile Deviation (Q.D.), variance , Standard Deviation </a:t>
            </a:r>
          </a:p>
          <a:p>
            <a:r>
              <a:rPr dirty="0" sz="2400" lang="en-US">
                <a:latin typeface="Times New Roman" panose="02020603050405020304" pitchFamily="18" charset="0"/>
                <a:cs typeface="Times New Roman" panose="02020603050405020304" pitchFamily="18" charset="0"/>
              </a:rPr>
              <a:t> </a:t>
            </a:r>
            <a:r>
              <a:rPr dirty="0" sz="2400" lang="en-US" smtClean="0">
                <a:latin typeface="Times New Roman" panose="02020603050405020304" pitchFamily="18" charset="0"/>
                <a:cs typeface="Times New Roman" panose="02020603050405020304" pitchFamily="18" charset="0"/>
              </a:rPr>
              <a:t>         (S.D.), interquartile </a:t>
            </a:r>
            <a:r>
              <a:rPr dirty="0" sz="2400" lang="en-US">
                <a:latin typeface="Times New Roman" panose="02020603050405020304" pitchFamily="18" charset="0"/>
                <a:cs typeface="Times New Roman" panose="02020603050405020304" pitchFamily="18" charset="0"/>
              </a:rPr>
              <a:t>range </a:t>
            </a:r>
            <a:endParaRPr dirty="0" sz="2400" lang="en-US" smtClean="0">
              <a:latin typeface="Times New Roman" panose="02020603050405020304" pitchFamily="18" charset="0"/>
              <a:cs typeface="Times New Roman" panose="02020603050405020304" pitchFamily="18" charset="0"/>
            </a:endParaRPr>
          </a:p>
          <a:p>
            <a:r>
              <a:rPr dirty="0" sz="2400" lang="en-US">
                <a:latin typeface="Times New Roman" panose="02020603050405020304" pitchFamily="18" charset="0"/>
                <a:cs typeface="Times New Roman" panose="02020603050405020304" pitchFamily="18" charset="0"/>
              </a:rPr>
              <a:t> </a:t>
            </a:r>
            <a:r>
              <a:rPr dirty="0" sz="2400" lang="en-US" smtClean="0">
                <a:latin typeface="Times New Roman" panose="02020603050405020304" pitchFamily="18" charset="0"/>
                <a:cs typeface="Times New Roman" panose="02020603050405020304" pitchFamily="18" charset="0"/>
              </a:rPr>
              <a:t>  4.3. Correlation and regression </a:t>
            </a:r>
            <a:endParaRPr dirty="0" sz="2400" lang="en-US">
              <a:latin typeface="Times New Roman" panose="02020603050405020304" pitchFamily="18" charset="0"/>
              <a:cs typeface="Times New Roman" panose="02020603050405020304" pitchFamily="18" charset="0"/>
            </a:endParaRPr>
          </a:p>
          <a:p>
            <a:r>
              <a:rPr dirty="0" sz="2400" lang="en-US">
                <a:latin typeface="Times New Roman" panose="02020603050405020304" pitchFamily="18" charset="0"/>
                <a:cs typeface="Times New Roman" panose="02020603050405020304" pitchFamily="18" charset="0"/>
              </a:rPr>
              <a:t> </a:t>
            </a:r>
            <a:endParaRPr dirty="0" sz="2400" lang="en-US" smtClean="0">
              <a:latin typeface="Times New Roman" panose="02020603050405020304" pitchFamily="18" charset="0"/>
              <a:cs typeface="Times New Roman" panose="02020603050405020304" pitchFamily="18" charset="0"/>
            </a:endParaRPr>
          </a:p>
          <a:p>
            <a:r>
              <a:rPr dirty="0" sz="2400" lang="en-US" smtClean="0">
                <a:latin typeface="Times New Roman" panose="02020603050405020304" pitchFamily="18" charset="0"/>
                <a:cs typeface="Times New Roman" panose="02020603050405020304" pitchFamily="18" charset="0"/>
              </a:rPr>
              <a:t>5. Data Visualization in R </a:t>
            </a:r>
          </a:p>
          <a:p>
            <a:r>
              <a:rPr dirty="0" sz="2400" lang="en-US">
                <a:latin typeface="Times New Roman" panose="02020603050405020304" pitchFamily="18" charset="0"/>
                <a:cs typeface="Times New Roman" panose="02020603050405020304" pitchFamily="18" charset="0"/>
              </a:rPr>
              <a:t> </a:t>
            </a:r>
            <a:r>
              <a:rPr dirty="0" sz="2400" lang="en-US" smtClean="0">
                <a:latin typeface="Times New Roman" panose="02020603050405020304" pitchFamily="18" charset="0"/>
                <a:cs typeface="Times New Roman" panose="02020603050405020304" pitchFamily="18" charset="0"/>
              </a:rPr>
              <a:t>  5.1</a:t>
            </a:r>
            <a:r>
              <a:rPr dirty="0" sz="2400" lang="en-US">
                <a:latin typeface="Times New Roman" panose="02020603050405020304" pitchFamily="18" charset="0"/>
                <a:cs typeface="Times New Roman" panose="02020603050405020304" pitchFamily="18" charset="0"/>
              </a:rPr>
              <a:t>. H</a:t>
            </a:r>
            <a:r>
              <a:rPr dirty="0" sz="2400" lang="en-US" smtClean="0">
                <a:latin typeface="Times New Roman" panose="02020603050405020304" pitchFamily="18" charset="0"/>
                <a:cs typeface="Times New Roman" panose="02020603050405020304" pitchFamily="18" charset="0"/>
              </a:rPr>
              <a:t>istogram</a:t>
            </a:r>
            <a:endParaRPr dirty="0" sz="2400" lang="en-US">
              <a:latin typeface="Times New Roman" panose="02020603050405020304" pitchFamily="18" charset="0"/>
              <a:cs typeface="Times New Roman" panose="02020603050405020304" pitchFamily="18" charset="0"/>
            </a:endParaRPr>
          </a:p>
          <a:p>
            <a:r>
              <a:rPr dirty="0" sz="2400" lang="en-US" smtClean="0">
                <a:latin typeface="Times New Roman" panose="02020603050405020304" pitchFamily="18" charset="0"/>
                <a:cs typeface="Times New Roman" panose="02020603050405020304" pitchFamily="18" charset="0"/>
              </a:rPr>
              <a:t>   5.2. Scatter </a:t>
            </a:r>
            <a:r>
              <a:rPr dirty="0" sz="2400" lang="en-US">
                <a:latin typeface="Times New Roman" panose="02020603050405020304" pitchFamily="18" charset="0"/>
                <a:cs typeface="Times New Roman" panose="02020603050405020304" pitchFamily="18" charset="0"/>
              </a:rPr>
              <a:t>P</a:t>
            </a:r>
            <a:r>
              <a:rPr dirty="0" sz="2400" lang="en-US" smtClean="0">
                <a:latin typeface="Times New Roman" panose="02020603050405020304" pitchFamily="18" charset="0"/>
                <a:cs typeface="Times New Roman" panose="02020603050405020304" pitchFamily="18" charset="0"/>
              </a:rPr>
              <a:t>lots </a:t>
            </a:r>
          </a:p>
          <a:p>
            <a:r>
              <a:rPr dirty="0" sz="2400" lang="en-US">
                <a:latin typeface="Times New Roman" panose="02020603050405020304" pitchFamily="18" charset="0"/>
                <a:cs typeface="Times New Roman" panose="02020603050405020304" pitchFamily="18" charset="0"/>
              </a:rPr>
              <a:t> </a:t>
            </a:r>
            <a:r>
              <a:rPr dirty="0" sz="2400" lang="en-US" smtClean="0">
                <a:latin typeface="Times New Roman" panose="02020603050405020304" pitchFamily="18" charset="0"/>
                <a:cs typeface="Times New Roman" panose="02020603050405020304" pitchFamily="18" charset="0"/>
              </a:rPr>
              <a:t>  5.3. Bar Plots: simple bar diagram, subdivided bar diagram, Multiple Bar diagram</a:t>
            </a:r>
            <a:endParaRPr dirty="0" sz="2400" lang="en-US">
              <a:latin typeface="Times New Roman" panose="02020603050405020304" pitchFamily="18" charset="0"/>
              <a:cs typeface="Times New Roman" panose="02020603050405020304" pitchFamily="18" charset="0"/>
            </a:endParaRPr>
          </a:p>
          <a:p>
            <a:endParaRPr dirty="0" sz="2400" lang="en-US"/>
          </a:p>
        </p:txBody>
      </p:sp>
    </p:spTree>
  </p:cSld>
  <p:clrMapOvr>
    <a:masterClrMapping/>
  </p:clrMapOvr>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sp>
        <p:nvSpPr>
          <p:cNvPr id="1048598" name="Content Placeholder 2"/>
          <p:cNvSpPr>
            <a:spLocks noGrp="1"/>
          </p:cNvSpPr>
          <p:nvPr>
            <p:ph idx="1"/>
          </p:nvPr>
        </p:nvSpPr>
        <p:spPr>
          <a:xfrm>
            <a:off x="0" y="0"/>
            <a:ext cx="12091916" cy="6858000"/>
          </a:xfrm>
        </p:spPr>
        <p:txBody>
          <a:bodyPr>
            <a:normAutofit/>
          </a:bodyPr>
          <a:p>
            <a:pPr algn="just" indent="0" marL="0">
              <a:buNone/>
            </a:pPr>
            <a:r>
              <a:rPr b="1" dirty="0" sz="2400" lang="en-US" u="sng" smtClean="0">
                <a:solidFill>
                  <a:srgbClr val="92262E"/>
                </a:solidFill>
                <a:latin typeface="Times New Roman" panose="02020603050405020304" pitchFamily="18" charset="0"/>
                <a:cs typeface="Times New Roman" panose="02020603050405020304" pitchFamily="18" charset="0"/>
              </a:rPr>
              <a:t>Introduction to R:</a:t>
            </a:r>
          </a:p>
          <a:p>
            <a:pPr algn="just" indent="0" marL="0">
              <a:buNone/>
            </a:pPr>
            <a:endParaRPr b="1" dirty="0" sz="2400" lang="en-US" u="sng" smtClean="0">
              <a:solidFill>
                <a:srgbClr val="92262E"/>
              </a:solidFill>
              <a:latin typeface="Times New Roman" panose="02020603050405020304" pitchFamily="18" charset="0"/>
              <a:cs typeface="Times New Roman" panose="02020603050405020304" pitchFamily="18" charset="0"/>
            </a:endParaRPr>
          </a:p>
          <a:p>
            <a:pPr algn="just" indent="0" marL="0">
              <a:buNone/>
            </a:pPr>
            <a:r>
              <a:rPr dirty="0" sz="2400" lang="en-US" smtClean="0"/>
              <a:t>          </a:t>
            </a:r>
            <a:r>
              <a:rPr dirty="0" sz="2400" lang="en-US" smtClean="0">
                <a:latin typeface="Times New Roman" panose="02020603050405020304" pitchFamily="18" charset="0"/>
                <a:cs typeface="Times New Roman" panose="02020603050405020304" pitchFamily="18" charset="0"/>
              </a:rPr>
              <a:t>R is an open-source software, hence can be used by students, teachers and researchers for understanding statistics</a:t>
            </a:r>
          </a:p>
          <a:p>
            <a:pPr algn="just" indent="0" marL="0">
              <a:buNone/>
            </a:pPr>
            <a:endParaRPr dirty="0" sz="2400" lang="en-US"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dirty="0" sz="2400" lang="en-US" smtClean="0">
                <a:latin typeface="Times New Roman" panose="02020603050405020304" pitchFamily="18" charset="0"/>
                <a:cs typeface="Times New Roman" panose="02020603050405020304" pitchFamily="18" charset="0"/>
              </a:rPr>
              <a:t> R is a programming language for statistical calculation. It is a free software environment for statistical computing and graphics. It was initially developed by </a:t>
            </a:r>
            <a:r>
              <a:rPr b="1" dirty="0" sz="2400" i="1" lang="en-US" smtClean="0">
                <a:latin typeface="Times New Roman" panose="02020603050405020304" pitchFamily="18" charset="0"/>
                <a:cs typeface="Times New Roman" panose="02020603050405020304" pitchFamily="18" charset="0"/>
              </a:rPr>
              <a:t>Ross </a:t>
            </a:r>
            <a:r>
              <a:rPr b="1" dirty="0" sz="2400" i="1" lang="en-US" err="1" smtClean="0">
                <a:latin typeface="Times New Roman" panose="02020603050405020304" pitchFamily="18" charset="0"/>
                <a:cs typeface="Times New Roman" panose="02020603050405020304" pitchFamily="18" charset="0"/>
              </a:rPr>
              <a:t>Ihaka</a:t>
            </a:r>
            <a:r>
              <a:rPr b="1" dirty="0" sz="2400" i="1" lang="en-US" smtClean="0">
                <a:latin typeface="Times New Roman" panose="02020603050405020304" pitchFamily="18" charset="0"/>
                <a:cs typeface="Times New Roman" panose="02020603050405020304" pitchFamily="18" charset="0"/>
              </a:rPr>
              <a:t> and Robert Gentleman</a:t>
            </a:r>
            <a:r>
              <a:rPr dirty="0" sz="2400" lang="en-US" smtClean="0">
                <a:latin typeface="Times New Roman" panose="02020603050405020304" pitchFamily="18" charset="0"/>
                <a:cs typeface="Times New Roman" panose="02020603050405020304" pitchFamily="18" charset="0"/>
              </a:rPr>
              <a:t> in mid 1990’s.</a:t>
            </a:r>
          </a:p>
          <a:p>
            <a:pPr algn="just">
              <a:buFont typeface="Wingdings" panose="05000000000000000000" pitchFamily="2" charset="2"/>
              <a:buChar char="Ø"/>
            </a:pPr>
            <a:r>
              <a:rPr dirty="0" sz="2400" lang="en-US" smtClean="0">
                <a:latin typeface="Times New Roman" panose="02020603050405020304" pitchFamily="18" charset="0"/>
                <a:cs typeface="Times New Roman" panose="02020603050405020304" pitchFamily="18" charset="0"/>
              </a:rPr>
              <a:t>R is an excellent software to use while learning statistics with the help of computer.</a:t>
            </a:r>
          </a:p>
          <a:p>
            <a:pPr algn="just">
              <a:buFont typeface="Wingdings" panose="05000000000000000000" pitchFamily="2" charset="2"/>
              <a:buChar char="Ø"/>
            </a:pPr>
            <a:r>
              <a:rPr dirty="0" sz="2400" lang="en-US" smtClean="0">
                <a:latin typeface="Times New Roman" panose="02020603050405020304" pitchFamily="18" charset="0"/>
                <a:cs typeface="Times New Roman" panose="02020603050405020304" pitchFamily="18" charset="0"/>
              </a:rPr>
              <a:t>It provides a coherent, flexible system for data analysis which can be extended as per users’ requirement</a:t>
            </a:r>
          </a:p>
          <a:p>
            <a:pPr algn="just">
              <a:buFont typeface="Wingdings" panose="05000000000000000000" pitchFamily="2" charset="2"/>
              <a:buChar char="Ø"/>
            </a:pPr>
            <a:r>
              <a:rPr dirty="0" sz="2400" lang="en-US" smtClean="0">
                <a:latin typeface="Times New Roman" panose="02020603050405020304" pitchFamily="18" charset="0"/>
                <a:cs typeface="Times New Roman" panose="02020603050405020304" pitchFamily="18" charset="0"/>
              </a:rPr>
              <a:t>R is an integrated suit of software facilities for data manipulation, calculation and graphical display</a:t>
            </a:r>
          </a:p>
          <a:p>
            <a:pPr algn="just">
              <a:buFont typeface="Wingdings" panose="05000000000000000000" pitchFamily="2" charset="2"/>
              <a:buChar char="Ø"/>
            </a:pPr>
            <a:r>
              <a:rPr dirty="0" sz="2400" lang="en-US" smtClean="0">
                <a:latin typeface="Times New Roman" panose="02020603050405020304" pitchFamily="18" charset="0"/>
                <a:cs typeface="Times New Roman" panose="02020603050405020304" pitchFamily="18" charset="0"/>
              </a:rPr>
              <a:t>R as a statistical package</a:t>
            </a:r>
          </a:p>
          <a:p>
            <a:pPr algn="just" indent="0" marL="0">
              <a:buNone/>
            </a:pPr>
            <a:endParaRPr dirty="0" sz="2400" lang="en-US">
              <a:latin typeface="Times New Roman" panose="02020603050405020304" pitchFamily="18" charset="0"/>
              <a:cs typeface="Times New Roman" panose="02020603050405020304" pitchFamily="18" charset="0"/>
            </a:endParaRPr>
          </a:p>
        </p:txBody>
      </p:sp>
    </p:spTree>
  </p:cSld>
  <p:clrMapOvr>
    <a:masterClrMapping/>
  </p:clrMapOvr>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61" name=""/>
        <p:cNvGrpSpPr/>
        <p:nvPr/>
      </p:nvGrpSpPr>
      <p:grpSpPr>
        <a:xfrm>
          <a:off x="0" y="0"/>
          <a:ext cx="0" cy="0"/>
          <a:chOff x="0" y="0"/>
          <a:chExt cx="0" cy="0"/>
        </a:xfrm>
      </p:grpSpPr>
      <p:sp>
        <p:nvSpPr>
          <p:cNvPr id="1048599" name="Content Placeholder 2"/>
          <p:cNvSpPr>
            <a:spLocks noGrp="1"/>
          </p:cNvSpPr>
          <p:nvPr>
            <p:ph idx="1"/>
          </p:nvPr>
        </p:nvSpPr>
        <p:spPr>
          <a:xfrm>
            <a:off x="0" y="0"/>
            <a:ext cx="12192000" cy="6858000"/>
          </a:xfrm>
        </p:spPr>
        <p:txBody>
          <a:bodyPr>
            <a:normAutofit/>
          </a:bodyPr>
          <a:p>
            <a:pPr algn="just" indent="0" marL="0">
              <a:buNone/>
            </a:pPr>
            <a:r>
              <a:rPr b="1" dirty="0" sz="3100" lang="en-US" u="sng" smtClean="0">
                <a:solidFill>
                  <a:srgbClr val="92262E"/>
                </a:solidFill>
                <a:latin typeface="Times New Roman" panose="02020603050405020304" pitchFamily="18" charset="0"/>
                <a:cs typeface="Times New Roman" panose="02020603050405020304" pitchFamily="18" charset="0"/>
              </a:rPr>
              <a:t>Features of R language software:</a:t>
            </a:r>
          </a:p>
          <a:p>
            <a:pPr algn="just">
              <a:lnSpc>
                <a:spcPct val="120000"/>
              </a:lnSpc>
              <a:buFont typeface="Wingdings" panose="05000000000000000000" pitchFamily="2" charset="2"/>
              <a:buChar char="§"/>
            </a:pPr>
            <a:r>
              <a:rPr dirty="0" lang="en-US" smtClean="0">
                <a:latin typeface="Times New Roman" panose="02020603050405020304" pitchFamily="18" charset="0"/>
                <a:cs typeface="Times New Roman" panose="02020603050405020304" pitchFamily="18" charset="0"/>
              </a:rPr>
              <a:t> </a:t>
            </a:r>
            <a:r>
              <a:rPr dirty="0" sz="2600" lang="en-US" smtClean="0">
                <a:latin typeface="Times New Roman" panose="02020603050405020304" pitchFamily="18" charset="0"/>
                <a:cs typeface="Times New Roman" panose="02020603050405020304" pitchFamily="18" charset="0"/>
              </a:rPr>
              <a:t>Effective data handling and storage facility.</a:t>
            </a:r>
          </a:p>
          <a:p>
            <a:pPr algn="just">
              <a:lnSpc>
                <a:spcPct val="120000"/>
              </a:lnSpc>
              <a:buFont typeface="Wingdings" panose="05000000000000000000" pitchFamily="2" charset="2"/>
              <a:buChar char="§"/>
            </a:pPr>
            <a:r>
              <a:rPr dirty="0" sz="2600" lang="en-US" smtClean="0">
                <a:latin typeface="Times New Roman" panose="02020603050405020304" pitchFamily="18" charset="0"/>
                <a:cs typeface="Times New Roman" panose="02020603050405020304" pitchFamily="18" charset="0"/>
              </a:rPr>
              <a:t>A large collection of intermediate tools for data analysis</a:t>
            </a:r>
          </a:p>
          <a:p>
            <a:pPr algn="just">
              <a:lnSpc>
                <a:spcPct val="120000"/>
              </a:lnSpc>
              <a:buFont typeface="Wingdings" panose="05000000000000000000" pitchFamily="2" charset="2"/>
              <a:buChar char="§"/>
            </a:pPr>
            <a:r>
              <a:rPr dirty="0" sz="2600" lang="en-US" smtClean="0">
                <a:latin typeface="Times New Roman" panose="02020603050405020304" pitchFamily="18" charset="0"/>
                <a:cs typeface="Times New Roman" panose="02020603050405020304" pitchFamily="18" charset="0"/>
              </a:rPr>
              <a:t>Excellent graphical facilities for analysis of data and to display the results directly on computer</a:t>
            </a:r>
          </a:p>
          <a:p>
            <a:pPr algn="just">
              <a:lnSpc>
                <a:spcPct val="120000"/>
              </a:lnSpc>
              <a:buFont typeface="Wingdings" panose="05000000000000000000" pitchFamily="2" charset="2"/>
              <a:buChar char="§"/>
            </a:pPr>
            <a:r>
              <a:rPr dirty="0" sz="2600" lang="en-US" smtClean="0">
                <a:latin typeface="Times New Roman" panose="02020603050405020304" pitchFamily="18" charset="0"/>
                <a:cs typeface="Times New Roman" panose="02020603050405020304" pitchFamily="18" charset="0"/>
              </a:rPr>
              <a:t>R is a simple and effective programming language which includes conditional loops, user defined functions. </a:t>
            </a:r>
            <a:r>
              <a:rPr dirty="0" sz="2600" lang="en-US" err="1" smtClean="0">
                <a:latin typeface="Times New Roman" panose="02020603050405020304" pitchFamily="18" charset="0"/>
                <a:cs typeface="Times New Roman" panose="02020603050405020304" pitchFamily="18" charset="0"/>
              </a:rPr>
              <a:t>Input/Output</a:t>
            </a:r>
            <a:r>
              <a:rPr dirty="0" sz="2600" lang="en-US" smtClean="0">
                <a:latin typeface="Times New Roman" panose="02020603050405020304" pitchFamily="18" charset="0"/>
                <a:cs typeface="Times New Roman" panose="02020603050405020304" pitchFamily="18" charset="0"/>
              </a:rPr>
              <a:t> facilities</a:t>
            </a:r>
          </a:p>
          <a:p>
            <a:pPr algn="just">
              <a:lnSpc>
                <a:spcPct val="120000"/>
              </a:lnSpc>
              <a:buFont typeface="Wingdings" panose="05000000000000000000" pitchFamily="2" charset="2"/>
              <a:buChar char="§"/>
            </a:pPr>
            <a:r>
              <a:rPr dirty="0" sz="2600" lang="en-US" smtClean="0">
                <a:latin typeface="Times New Roman" panose="02020603050405020304" pitchFamily="18" charset="0"/>
                <a:cs typeface="Times New Roman" panose="02020603050405020304" pitchFamily="18" charset="0"/>
              </a:rPr>
              <a:t> R has excellent in-built help system</a:t>
            </a:r>
          </a:p>
          <a:p>
            <a:pPr algn="just">
              <a:lnSpc>
                <a:spcPct val="120000"/>
              </a:lnSpc>
              <a:buFont typeface="Wingdings" panose="05000000000000000000" pitchFamily="2" charset="2"/>
              <a:buChar char="§"/>
            </a:pPr>
            <a:r>
              <a:rPr dirty="0" sz="2600" lang="en-US" smtClean="0">
                <a:latin typeface="Times New Roman" panose="02020603050405020304" pitchFamily="18" charset="0"/>
                <a:cs typeface="Times New Roman" panose="02020603050405020304" pitchFamily="18" charset="0"/>
              </a:rPr>
              <a:t> R has flexibility</a:t>
            </a:r>
          </a:p>
          <a:p>
            <a:pPr algn="just" indent="0" marL="0">
              <a:lnSpc>
                <a:spcPct val="120000"/>
              </a:lnSpc>
              <a:buNone/>
            </a:pPr>
            <a:r>
              <a:rPr dirty="0" sz="2600" lang="en-US" smtClean="0">
                <a:latin typeface="Times New Roman" panose="02020603050405020304" pitchFamily="18" charset="0"/>
                <a:cs typeface="Times New Roman" panose="02020603050405020304" pitchFamily="18" charset="0"/>
              </a:rPr>
              <a:t>Hence R is a useful software for interactive data analysis.</a:t>
            </a:r>
          </a:p>
          <a:p>
            <a:pPr algn="just">
              <a:lnSpc>
                <a:spcPct val="170000"/>
              </a:lnSpc>
            </a:pPr>
            <a:r>
              <a:rPr dirty="0" sz="2600" lang="en-US" smtClean="0">
                <a:latin typeface="Times New Roman" panose="02020603050405020304" pitchFamily="18" charset="0"/>
                <a:cs typeface="Times New Roman" panose="02020603050405020304" pitchFamily="18" charset="0"/>
              </a:rPr>
              <a:t> R and R Studio are both free, open-source software, available for  commonly used operating systems, including Windows, mac OS, and Linux systems. Regardless of your operating system, you should install R before installing R Studio. The home page of R http://www.r-project.org contains more information about R and instructions for downloading .</a:t>
            </a:r>
          </a:p>
          <a:p>
            <a:pPr algn="just">
              <a:buFont typeface="Wingdings" panose="05000000000000000000" pitchFamily="2" charset="2"/>
              <a:buChar char="§"/>
            </a:pPr>
            <a:endParaRPr dirty="0" lang="en-US">
              <a:latin typeface="Times New Roman" panose="02020603050405020304" pitchFamily="18" charset="0"/>
              <a:cs typeface="Times New Roman" panose="02020603050405020304" pitchFamily="18" charset="0"/>
            </a:endParaRPr>
          </a:p>
        </p:txBody>
      </p:sp>
    </p:spTree>
  </p:cSld>
  <p:clrMapOvr>
    <a:masterClrMapping/>
  </p:clrMapOvr>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62" name=""/>
        <p:cNvGrpSpPr/>
        <p:nvPr/>
      </p:nvGrpSpPr>
      <p:grpSpPr>
        <a:xfrm>
          <a:off x="0" y="0"/>
          <a:ext cx="0" cy="0"/>
          <a:chOff x="0" y="0"/>
          <a:chExt cx="0" cy="0"/>
        </a:xfrm>
      </p:grpSpPr>
      <p:sp>
        <p:nvSpPr>
          <p:cNvPr id="1048600" name="Content Placeholder 2"/>
          <p:cNvSpPr>
            <a:spLocks noGrp="1"/>
          </p:cNvSpPr>
          <p:nvPr>
            <p:ph idx="1"/>
          </p:nvPr>
        </p:nvSpPr>
        <p:spPr>
          <a:xfrm>
            <a:off x="0" y="0"/>
            <a:ext cx="12192000" cy="6858000"/>
          </a:xfrm>
        </p:spPr>
        <p:txBody>
          <a:bodyPr>
            <a:normAutofit/>
          </a:bodyPr>
          <a:p>
            <a:pPr indent="0" marL="0">
              <a:buNone/>
            </a:pPr>
            <a:r>
              <a:rPr b="1" dirty="0" sz="3200" lang="en-US" u="sng" smtClean="0">
                <a:solidFill>
                  <a:srgbClr val="92262E"/>
                </a:solidFill>
                <a:latin typeface="Times New Roman" panose="02020603050405020304" pitchFamily="18" charset="0"/>
                <a:cs typeface="Times New Roman" panose="02020603050405020304" pitchFamily="18" charset="0"/>
              </a:rPr>
              <a:t>Detailed instruction for installing R:</a:t>
            </a:r>
          </a:p>
          <a:p>
            <a:pPr indent="0" marL="0">
              <a:buNone/>
            </a:pPr>
            <a:endParaRPr b="1" dirty="0" sz="2400" lang="en-US" u="sng" smtClean="0">
              <a:solidFill>
                <a:srgbClr val="92262E"/>
              </a:solidFill>
              <a:latin typeface="Times New Roman" panose="02020603050405020304" pitchFamily="18" charset="0"/>
              <a:cs typeface="Times New Roman" panose="02020603050405020304" pitchFamily="18" charset="0"/>
            </a:endParaRPr>
          </a:p>
          <a:p>
            <a:pPr indent="0" marL="0">
              <a:buNone/>
            </a:pPr>
            <a:r>
              <a:rPr dirty="0" sz="2400" lang="en-US" smtClean="0">
                <a:latin typeface="Times New Roman" panose="02020603050405020304" pitchFamily="18" charset="0"/>
                <a:cs typeface="Times New Roman" panose="02020603050405020304" pitchFamily="18" charset="0"/>
              </a:rPr>
              <a:t>How do I download R programming for Windows? </a:t>
            </a:r>
          </a:p>
          <a:p>
            <a:r>
              <a:rPr dirty="0" sz="2400" lang="en-US" smtClean="0">
                <a:latin typeface="Times New Roman" panose="02020603050405020304" pitchFamily="18" charset="0"/>
                <a:cs typeface="Times New Roman" panose="02020603050405020304" pitchFamily="18" charset="0"/>
              </a:rPr>
              <a:t>To Install R:Go tohttp://www.r-project.org/</a:t>
            </a:r>
          </a:p>
          <a:p>
            <a:r>
              <a:rPr dirty="0" sz="2400" lang="en-US" smtClean="0">
                <a:latin typeface="Times New Roman" panose="02020603050405020304" pitchFamily="18" charset="0"/>
                <a:cs typeface="Times New Roman" panose="02020603050405020304" pitchFamily="18" charset="0"/>
              </a:rPr>
              <a:t> Click on the download R link</a:t>
            </a:r>
          </a:p>
          <a:p>
            <a:r>
              <a:rPr dirty="0" sz="2400" lang="en-US" smtClean="0">
                <a:latin typeface="Times New Roman" panose="02020603050405020304" pitchFamily="18" charset="0"/>
                <a:cs typeface="Times New Roman" panose="02020603050405020304" pitchFamily="18" charset="0"/>
              </a:rPr>
              <a:t> Then select a location closest to you </a:t>
            </a:r>
          </a:p>
          <a:p>
            <a:r>
              <a:rPr dirty="0" sz="2400" lang="en-US" smtClean="0">
                <a:latin typeface="Times New Roman" panose="02020603050405020304" pitchFamily="18" charset="0"/>
                <a:cs typeface="Times New Roman" panose="02020603050405020304" pitchFamily="18" charset="0"/>
              </a:rPr>
              <a:t>Click on the "Download R for Windows" link at the top of the page. </a:t>
            </a:r>
          </a:p>
          <a:p>
            <a:r>
              <a:rPr dirty="0" sz="2400" lang="en-US" smtClean="0">
                <a:latin typeface="Times New Roman" panose="02020603050405020304" pitchFamily="18" charset="0"/>
                <a:cs typeface="Times New Roman" panose="02020603050405020304" pitchFamily="18" charset="0"/>
              </a:rPr>
              <a:t>Click on the "install R for the first time" link at the top of the page. </a:t>
            </a:r>
          </a:p>
          <a:p>
            <a:r>
              <a:rPr dirty="0" sz="2400" lang="en-US" smtClean="0">
                <a:latin typeface="Times New Roman" panose="02020603050405020304" pitchFamily="18" charset="0"/>
                <a:cs typeface="Times New Roman" panose="02020603050405020304" pitchFamily="18" charset="0"/>
              </a:rPr>
              <a:t>Click on base</a:t>
            </a:r>
          </a:p>
          <a:p>
            <a:r>
              <a:rPr dirty="0" sz="2400" lang="en-US" smtClean="0">
                <a:latin typeface="Times New Roman" panose="02020603050405020304" pitchFamily="18" charset="0"/>
                <a:cs typeface="Times New Roman" panose="02020603050405020304" pitchFamily="18" charset="0"/>
              </a:rPr>
              <a:t> Click "Download R for Windows" (In the link, the current version number appears after R) and save the executable file somewhere on your computer. </a:t>
            </a:r>
          </a:p>
          <a:p>
            <a:r>
              <a:rPr dirty="0" sz="2400" lang="en-US" smtClean="0">
                <a:latin typeface="Times New Roman" panose="02020603050405020304" pitchFamily="18" charset="0"/>
                <a:cs typeface="Times New Roman" panose="02020603050405020304" pitchFamily="18" charset="0"/>
              </a:rPr>
              <a:t>When the dialog box opens click Run the .exe file and a setup wizard should appear. </a:t>
            </a:r>
          </a:p>
          <a:p>
            <a:r>
              <a:rPr dirty="0" sz="2400" lang="en-US" smtClean="0">
                <a:latin typeface="Times New Roman" panose="02020603050405020304" pitchFamily="18" charset="0"/>
                <a:cs typeface="Times New Roman" panose="02020603050405020304" pitchFamily="18" charset="0"/>
              </a:rPr>
              <a:t>Keep clicking Next until the Wizard is finished. </a:t>
            </a:r>
          </a:p>
          <a:p>
            <a:r>
              <a:rPr dirty="0" sz="2400" lang="en-US" smtClean="0">
                <a:latin typeface="Times New Roman" panose="02020603050405020304" pitchFamily="18" charset="0"/>
                <a:cs typeface="Times New Roman" panose="02020603050405020304" pitchFamily="18" charset="0"/>
              </a:rPr>
              <a:t>Now you should see an icon on your desktop with a large capital R.</a:t>
            </a:r>
          </a:p>
          <a:p>
            <a:endParaRPr dirty="0" sz="2400" lang="en-US">
              <a:latin typeface="Times New Roman" panose="02020603050405020304" pitchFamily="18" charset="0"/>
              <a:cs typeface="Times New Roman" panose="02020603050405020304" pitchFamily="18" charset="0"/>
            </a:endParaRPr>
          </a:p>
        </p:txBody>
      </p:sp>
    </p:spTree>
  </p:cSld>
  <p:clrMapOvr>
    <a:masterClrMapping/>
  </p:clrMapOvr>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63" name=""/>
        <p:cNvGrpSpPr/>
        <p:nvPr/>
      </p:nvGrpSpPr>
      <p:grpSpPr>
        <a:xfrm>
          <a:off x="0" y="0"/>
          <a:ext cx="0" cy="0"/>
          <a:chOff x="0" y="0"/>
          <a:chExt cx="0" cy="0"/>
        </a:xfrm>
      </p:grpSpPr>
      <p:sp>
        <p:nvSpPr>
          <p:cNvPr id="1048601" name="Content Placeholder 2"/>
          <p:cNvSpPr>
            <a:spLocks noGrp="1"/>
          </p:cNvSpPr>
          <p:nvPr>
            <p:ph idx="1"/>
          </p:nvPr>
        </p:nvSpPr>
        <p:spPr>
          <a:xfrm>
            <a:off x="-1" y="0"/>
            <a:ext cx="12078269" cy="6741994"/>
          </a:xfrm>
        </p:spPr>
        <p:txBody>
          <a:bodyPr>
            <a:normAutofit/>
          </a:bodyPr>
          <a:p>
            <a:pPr algn="just" indent="0" marL="0">
              <a:buNone/>
            </a:pPr>
            <a:r>
              <a:rPr b="1" dirty="0" lang="en-US" u="sng">
                <a:solidFill>
                  <a:srgbClr val="92262E"/>
                </a:solidFill>
                <a:latin typeface="Times New Roman" panose="02020603050405020304" pitchFamily="18" charset="0"/>
                <a:cs typeface="Times New Roman" panose="02020603050405020304" pitchFamily="18" charset="0"/>
              </a:rPr>
              <a:t>Starting and Ending </a:t>
            </a:r>
            <a:r>
              <a:rPr b="1" dirty="0" lang="en-US" u="sng" smtClean="0">
                <a:solidFill>
                  <a:srgbClr val="92262E"/>
                </a:solidFill>
                <a:latin typeface="Times New Roman" panose="02020603050405020304" pitchFamily="18" charset="0"/>
                <a:cs typeface="Times New Roman" panose="02020603050405020304" pitchFamily="18" charset="0"/>
              </a:rPr>
              <a:t>R:</a:t>
            </a:r>
          </a:p>
          <a:p>
            <a:pPr algn="just" indent="0" marL="0">
              <a:buNone/>
            </a:pPr>
            <a:endParaRPr b="1" dirty="0" lang="en-US" u="sng" smtClean="0">
              <a:solidFill>
                <a:srgbClr val="92262E"/>
              </a:solidFill>
              <a:latin typeface="Times New Roman" panose="02020603050405020304" pitchFamily="18" charset="0"/>
              <a:cs typeface="Times New Roman" panose="02020603050405020304" pitchFamily="18" charset="0"/>
            </a:endParaRPr>
          </a:p>
          <a:p>
            <a:pPr algn="just"/>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To start R, double click on R icon appearing on </a:t>
            </a:r>
            <a:r>
              <a:rPr dirty="0" lang="en-US" smtClean="0">
                <a:latin typeface="Times New Roman" panose="02020603050405020304" pitchFamily="18" charset="0"/>
                <a:cs typeface="Times New Roman" panose="02020603050405020304" pitchFamily="18" charset="0"/>
              </a:rPr>
              <a:t>desktop</a:t>
            </a:r>
          </a:p>
          <a:p>
            <a:pPr algn="just"/>
            <a:r>
              <a:rPr dirty="0" lang="en-US" smtClean="0">
                <a:latin typeface="Times New Roman" panose="02020603050405020304" pitchFamily="18" charset="0"/>
                <a:cs typeface="Times New Roman" panose="02020603050405020304" pitchFamily="18" charset="0"/>
              </a:rPr>
              <a:t> This </a:t>
            </a:r>
            <a:r>
              <a:rPr dirty="0" lang="en-US">
                <a:latin typeface="Times New Roman" panose="02020603050405020304" pitchFamily="18" charset="0"/>
                <a:cs typeface="Times New Roman" panose="02020603050405020304" pitchFamily="18" charset="0"/>
              </a:rPr>
              <a:t>window gives useful information about R such as version of R including instruction for </a:t>
            </a:r>
            <a:r>
              <a:rPr dirty="0" lang="en-US" err="1">
                <a:latin typeface="Times New Roman" panose="02020603050405020304" pitchFamily="18" charset="0"/>
                <a:cs typeface="Times New Roman" panose="02020603050405020304" pitchFamily="18" charset="0"/>
              </a:rPr>
              <a:t>quiting</a:t>
            </a:r>
            <a:r>
              <a:rPr dirty="0" lang="en-US">
                <a:latin typeface="Times New Roman" panose="02020603050405020304" pitchFamily="18" charset="0"/>
                <a:cs typeface="Times New Roman" panose="02020603050405020304" pitchFamily="18" charset="0"/>
              </a:rPr>
              <a:t> R from the command line. </a:t>
            </a:r>
            <a:endParaRPr dirty="0" lang="en-US" smtClean="0">
              <a:latin typeface="Times New Roman" panose="02020603050405020304" pitchFamily="18" charset="0"/>
              <a:cs typeface="Times New Roman" panose="02020603050405020304" pitchFamily="18" charset="0"/>
            </a:endParaRPr>
          </a:p>
          <a:p>
            <a:pPr algn="just"/>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When R starts it searches for any saved work in the current directory. If it finds some</a:t>
            </a:r>
            <a:r>
              <a:rPr dirty="0" lang="en-US" smtClean="0">
                <a:latin typeface="Times New Roman" panose="02020603050405020304" pitchFamily="18" charset="0"/>
                <a:cs typeface="Times New Roman" panose="02020603050405020304" pitchFamily="18" charset="0"/>
              </a:rPr>
              <a:t>, that </a:t>
            </a:r>
            <a:r>
              <a:rPr dirty="0" lang="en-US">
                <a:latin typeface="Times New Roman" panose="02020603050405020304" pitchFamily="18" charset="0"/>
                <a:cs typeface="Times New Roman" panose="02020603050405020304" pitchFamily="18" charset="0"/>
              </a:rPr>
              <a:t>work will be reloaded and we are reminded that it was done. </a:t>
            </a:r>
            <a:endParaRPr dirty="0" lang="en-US" smtClean="0">
              <a:latin typeface="Times New Roman" panose="02020603050405020304" pitchFamily="18" charset="0"/>
              <a:cs typeface="Times New Roman" panose="02020603050405020304" pitchFamily="18" charset="0"/>
            </a:endParaRPr>
          </a:p>
          <a:p>
            <a:pPr algn="just"/>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The symbol(&gt;) appearing at the bottom is called prompt or R prompt</a:t>
            </a:r>
            <a:r>
              <a:rPr dirty="0" lang="en-US" smtClean="0">
                <a:latin typeface="Times New Roman" panose="02020603050405020304" pitchFamily="18" charset="0"/>
                <a:cs typeface="Times New Roman" panose="02020603050405020304" pitchFamily="18" charset="0"/>
              </a:rPr>
              <a:t>.</a:t>
            </a:r>
          </a:p>
          <a:p>
            <a:pPr algn="just"/>
            <a:r>
              <a:rPr dirty="0" lang="en-US" smtClean="0">
                <a:latin typeface="Times New Roman" panose="02020603050405020304" pitchFamily="18" charset="0"/>
                <a:cs typeface="Times New Roman" panose="02020603050405020304" pitchFamily="18" charset="0"/>
              </a:rPr>
              <a:t> The </a:t>
            </a:r>
            <a:r>
              <a:rPr dirty="0" lang="en-US">
                <a:latin typeface="Times New Roman" panose="02020603050405020304" pitchFamily="18" charset="0"/>
                <a:cs typeface="Times New Roman" panose="02020603050405020304" pitchFamily="18" charset="0"/>
              </a:rPr>
              <a:t>window showing R prompt is known as R console window. </a:t>
            </a:r>
            <a:endParaRPr dirty="0" lang="en-US" smtClean="0">
              <a:latin typeface="Times New Roman" panose="02020603050405020304" pitchFamily="18" charset="0"/>
              <a:cs typeface="Times New Roman" panose="02020603050405020304" pitchFamily="18" charset="0"/>
            </a:endParaRPr>
          </a:p>
          <a:p>
            <a:pPr algn="just"/>
            <a:r>
              <a:rPr dirty="0" lang="en-US" smtClean="0">
                <a:latin typeface="Times New Roman" panose="02020603050405020304" pitchFamily="18" charset="0"/>
                <a:cs typeface="Times New Roman" panose="02020603050405020304" pitchFamily="18" charset="0"/>
              </a:rPr>
              <a:t>At </a:t>
            </a:r>
            <a:r>
              <a:rPr dirty="0" lang="en-US">
                <a:latin typeface="Times New Roman" panose="02020603050405020304" pitchFamily="18" charset="0"/>
                <a:cs typeface="Times New Roman" panose="02020603050405020304" pitchFamily="18" charset="0"/>
              </a:rPr>
              <a:t>the R prompt&gt; one can directly type commands into R console. </a:t>
            </a:r>
            <a:endParaRPr dirty="0" lang="en-US" smtClean="0">
              <a:latin typeface="Times New Roman" panose="02020603050405020304" pitchFamily="18" charset="0"/>
              <a:cs typeface="Times New Roman" panose="02020603050405020304" pitchFamily="18" charset="0"/>
            </a:endParaRPr>
          </a:p>
          <a:p>
            <a:pPr algn="just"/>
            <a:r>
              <a:rPr dirty="0" lang="en-US" smtClean="0">
                <a:latin typeface="Times New Roman" panose="02020603050405020304" pitchFamily="18" charset="0"/>
                <a:cs typeface="Times New Roman" panose="02020603050405020304" pitchFamily="18" charset="0"/>
              </a:rPr>
              <a:t>To </a:t>
            </a:r>
            <a:r>
              <a:rPr dirty="0" lang="en-US">
                <a:latin typeface="Times New Roman" panose="02020603050405020304" pitchFamily="18" charset="0"/>
                <a:cs typeface="Times New Roman" panose="02020603050405020304" pitchFamily="18" charset="0"/>
              </a:rPr>
              <a:t>end R type q() at r prompt and it displays message box asking whether you want to save the current work or not. If yes then the commands given/executed in current R session are automatically stored so that we can continue our work from session to session.</a:t>
            </a:r>
          </a:p>
        </p:txBody>
      </p:sp>
    </p:spTree>
  </p:cSld>
  <p:clrMapOvr>
    <a:masterClrMapping/>
  </p:clrMapOvr>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64" name=""/>
        <p:cNvGrpSpPr/>
        <p:nvPr/>
      </p:nvGrpSpPr>
      <p:grpSpPr>
        <a:xfrm>
          <a:off x="0" y="0"/>
          <a:ext cx="0" cy="0"/>
          <a:chOff x="0" y="0"/>
          <a:chExt cx="0" cy="0"/>
        </a:xfrm>
      </p:grpSpPr>
      <p:sp>
        <p:nvSpPr>
          <p:cNvPr id="1048602" name="Title 1"/>
          <p:cNvSpPr>
            <a:spLocks noGrp="1"/>
          </p:cNvSpPr>
          <p:nvPr>
            <p:ph idx="1"/>
          </p:nvPr>
        </p:nvSpPr>
        <p:spPr>
          <a:xfrm>
            <a:off x="-1" y="0"/>
            <a:ext cx="12078269" cy="6176963"/>
          </a:xfrm>
        </p:spPr>
        <p:txBody>
          <a:bodyPr>
            <a:normAutofit/>
          </a:bodyPr>
          <a:p>
            <a:pPr indent="0" marL="0">
              <a:buNone/>
            </a:pPr>
            <a:r>
              <a:rPr dirty="0" lang="en-US" u="sng">
                <a:latin typeface="Times New Roman" panose="02020603050405020304" pitchFamily="18" charset="0"/>
                <a:cs typeface="Times New Roman" panose="02020603050405020304" pitchFamily="18" charset="0"/>
              </a:rPr>
              <a:t> </a:t>
            </a:r>
            <a:r>
              <a:rPr b="1" dirty="0" lang="en-US" u="sng">
                <a:solidFill>
                  <a:srgbClr val="92262E"/>
                </a:solidFill>
                <a:latin typeface="Times New Roman" panose="02020603050405020304" pitchFamily="18" charset="0"/>
                <a:cs typeface="Times New Roman" panose="02020603050405020304" pitchFamily="18" charset="0"/>
              </a:rPr>
              <a:t>Working of </a:t>
            </a:r>
            <a:r>
              <a:rPr b="1" dirty="0" lang="en-US" u="sng" smtClean="0">
                <a:solidFill>
                  <a:srgbClr val="92262E"/>
                </a:solidFill>
                <a:latin typeface="Times New Roman" panose="02020603050405020304" pitchFamily="18" charset="0"/>
                <a:cs typeface="Times New Roman" panose="02020603050405020304" pitchFamily="18" charset="0"/>
              </a:rPr>
              <a:t>R:</a:t>
            </a:r>
          </a:p>
          <a:p>
            <a:pPr algn="just"/>
            <a:r>
              <a:rPr dirty="0" lang="en-US" smtClean="0">
                <a:latin typeface="Times New Roman" panose="02020603050405020304" pitchFamily="18" charset="0"/>
                <a:cs typeface="Times New Roman" panose="02020603050405020304" pitchFamily="18" charset="0"/>
              </a:rPr>
              <a:t> </a:t>
            </a:r>
            <a:r>
              <a:rPr dirty="0" sz="2600" lang="en-US">
                <a:latin typeface="Times New Roman" panose="02020603050405020304" pitchFamily="18" charset="0"/>
                <a:cs typeface="Times New Roman" panose="02020603050405020304" pitchFamily="18" charset="0"/>
              </a:rPr>
              <a:t>It is object oriented programming, flexible and simple language, all variables, data, functions, results </a:t>
            </a:r>
            <a:r>
              <a:rPr dirty="0" sz="2600" lang="en-US" smtClean="0">
                <a:latin typeface="Times New Roman" panose="02020603050405020304" pitchFamily="18" charset="0"/>
                <a:cs typeface="Times New Roman" panose="02020603050405020304" pitchFamily="18" charset="0"/>
              </a:rPr>
              <a:t>etc. </a:t>
            </a:r>
            <a:r>
              <a:rPr dirty="0" sz="2600" lang="en-US">
                <a:latin typeface="Times New Roman" panose="02020603050405020304" pitchFamily="18" charset="0"/>
                <a:cs typeface="Times New Roman" panose="02020603050405020304" pitchFamily="18" charset="0"/>
              </a:rPr>
              <a:t>are shared in the active memory of computer in the form of objects with operators and functions which are themselves objects. R can be used interactively. That means we can type any R command at its prompt and that command is executed directly. No need to write complete programming code like in C programming etc. </a:t>
            </a:r>
            <a:endParaRPr dirty="0" sz="2600" lang="en-US" smtClean="0">
              <a:latin typeface="Times New Roman" panose="02020603050405020304" pitchFamily="18" charset="0"/>
              <a:cs typeface="Times New Roman" panose="02020603050405020304" pitchFamily="18" charset="0"/>
            </a:endParaRPr>
          </a:p>
          <a:p>
            <a:pPr algn="just"/>
            <a:r>
              <a:rPr dirty="0" sz="2600" lang="en-US" smtClean="0">
                <a:latin typeface="Times New Roman" panose="02020603050405020304" pitchFamily="18" charset="0"/>
                <a:cs typeface="Times New Roman" panose="02020603050405020304" pitchFamily="18" charset="0"/>
              </a:rPr>
              <a:t>Note:</a:t>
            </a:r>
          </a:p>
          <a:p>
            <a:pPr algn="just" indent="0" marL="0">
              <a:buNone/>
            </a:pPr>
            <a:r>
              <a:rPr dirty="0" sz="2600" lang="en-US" smtClean="0">
                <a:latin typeface="Times New Roman" panose="02020603050405020304" pitchFamily="18" charset="0"/>
                <a:cs typeface="Times New Roman" panose="02020603050405020304" pitchFamily="18" charset="0"/>
              </a:rPr>
              <a:t>1.Every </a:t>
            </a:r>
            <a:r>
              <a:rPr dirty="0" sz="2600" lang="en-US">
                <a:latin typeface="Times New Roman" panose="02020603050405020304" pitchFamily="18" charset="0"/>
                <a:cs typeface="Times New Roman" panose="02020603050405020304" pitchFamily="18" charset="0"/>
              </a:rPr>
              <a:t>command is to be issued at the R prompt</a:t>
            </a:r>
            <a:r>
              <a:rPr dirty="0" sz="2600" lang="en-US" smtClean="0">
                <a:latin typeface="Times New Roman" panose="02020603050405020304" pitchFamily="18" charset="0"/>
                <a:cs typeface="Times New Roman" panose="02020603050405020304" pitchFamily="18" charset="0"/>
              </a:rPr>
              <a:t>(&gt;)</a:t>
            </a:r>
          </a:p>
          <a:p>
            <a:pPr algn="just" indent="0" marL="0">
              <a:buNone/>
            </a:pPr>
            <a:r>
              <a:rPr dirty="0" sz="2600" lang="en-US" smtClean="0">
                <a:latin typeface="Times New Roman" panose="02020603050405020304" pitchFamily="18" charset="0"/>
                <a:cs typeface="Times New Roman" panose="02020603050405020304" pitchFamily="18" charset="0"/>
              </a:rPr>
              <a:t>2.Blank </a:t>
            </a:r>
            <a:r>
              <a:rPr dirty="0" sz="2600" lang="en-US">
                <a:latin typeface="Times New Roman" panose="02020603050405020304" pitchFamily="18" charset="0"/>
                <a:cs typeface="Times New Roman" panose="02020603050405020304" pitchFamily="18" charset="0"/>
              </a:rPr>
              <a:t>space before and after any operator is not needed</a:t>
            </a:r>
            <a:r>
              <a:rPr dirty="0" sz="2600" lang="en-US" smtClean="0">
                <a:latin typeface="Times New Roman" panose="02020603050405020304" pitchFamily="18" charset="0"/>
                <a:cs typeface="Times New Roman" panose="02020603050405020304" pitchFamily="18" charset="0"/>
              </a:rPr>
              <a:t>.</a:t>
            </a:r>
          </a:p>
          <a:p>
            <a:pPr algn="just" indent="0" marL="0">
              <a:buNone/>
            </a:pPr>
            <a:r>
              <a:rPr dirty="0" sz="2600" lang="en-US" smtClean="0">
                <a:latin typeface="Times New Roman" panose="02020603050405020304" pitchFamily="18" charset="0"/>
                <a:cs typeface="Times New Roman" panose="02020603050405020304" pitchFamily="18" charset="0"/>
              </a:rPr>
              <a:t>3.More </a:t>
            </a:r>
            <a:r>
              <a:rPr dirty="0" sz="2600" lang="en-US">
                <a:latin typeface="Times New Roman" panose="02020603050405020304" pitchFamily="18" charset="0"/>
                <a:cs typeface="Times New Roman" panose="02020603050405020304" pitchFamily="18" charset="0"/>
              </a:rPr>
              <a:t>than one commands can be issued on the same line by </a:t>
            </a:r>
            <a:r>
              <a:rPr dirty="0" sz="2600" lang="en-US" smtClean="0">
                <a:latin typeface="Times New Roman" panose="02020603050405020304" pitchFamily="18" charset="0"/>
                <a:cs typeface="Times New Roman" panose="02020603050405020304" pitchFamily="18" charset="0"/>
              </a:rPr>
              <a:t>separating   </a:t>
            </a:r>
          </a:p>
          <a:p>
            <a:pPr algn="just" indent="0" marL="0">
              <a:buNone/>
            </a:pPr>
            <a:r>
              <a:rPr dirty="0" sz="2600" lang="en-US">
                <a:latin typeface="Times New Roman" panose="02020603050405020304" pitchFamily="18" charset="0"/>
                <a:cs typeface="Times New Roman" panose="02020603050405020304" pitchFamily="18" charset="0"/>
              </a:rPr>
              <a:t> </a:t>
            </a:r>
            <a:r>
              <a:rPr dirty="0" sz="2600" lang="en-US" smtClean="0">
                <a:latin typeface="Times New Roman" panose="02020603050405020304" pitchFamily="18" charset="0"/>
                <a:cs typeface="Times New Roman" panose="02020603050405020304" pitchFamily="18" charset="0"/>
              </a:rPr>
              <a:t>  them </a:t>
            </a:r>
            <a:r>
              <a:rPr dirty="0" sz="2600" lang="en-US">
                <a:latin typeface="Times New Roman" panose="02020603050405020304" pitchFamily="18" charset="0"/>
                <a:cs typeface="Times New Roman" panose="02020603050405020304" pitchFamily="18" charset="0"/>
              </a:rPr>
              <a:t>with </a:t>
            </a:r>
            <a:r>
              <a:rPr dirty="0" sz="2600" lang="en-US" smtClean="0">
                <a:latin typeface="Times New Roman" panose="02020603050405020304" pitchFamily="18" charset="0"/>
                <a:cs typeface="Times New Roman" panose="02020603050405020304" pitchFamily="18" charset="0"/>
              </a:rPr>
              <a:t>(;)</a:t>
            </a:r>
          </a:p>
          <a:p>
            <a:pPr algn="just" indent="0" marL="0">
              <a:buNone/>
            </a:pPr>
            <a:r>
              <a:rPr dirty="0" sz="2600" lang="en-US" smtClean="0">
                <a:latin typeface="Times New Roman" panose="02020603050405020304" pitchFamily="18" charset="0"/>
                <a:cs typeface="Times New Roman" panose="02020603050405020304" pitchFamily="18" charset="0"/>
              </a:rPr>
              <a:t>4. #  </a:t>
            </a:r>
            <a:r>
              <a:rPr dirty="0" sz="2600" lang="en-US">
                <a:latin typeface="Times New Roman" panose="02020603050405020304" pitchFamily="18" charset="0"/>
                <a:cs typeface="Times New Roman" panose="02020603050405020304" pitchFamily="18" charset="0"/>
              </a:rPr>
              <a:t>symbol can be used for comment about any command</a:t>
            </a:r>
          </a:p>
        </p:txBody>
      </p:sp>
    </p:spTree>
  </p:cSld>
  <p:clrMapOvr>
    <a:masterClrMapping/>
  </p:clrMapOvr>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603" name="Content Placeholder 2"/>
          <p:cNvSpPr>
            <a:spLocks noGrp="1"/>
          </p:cNvSpPr>
          <p:nvPr>
            <p:ph idx="1"/>
          </p:nvPr>
        </p:nvSpPr>
        <p:spPr>
          <a:xfrm>
            <a:off x="0" y="0"/>
            <a:ext cx="12192000" cy="6858000"/>
          </a:xfrm>
        </p:spPr>
        <p:txBody>
          <a:bodyPr>
            <a:normAutofit/>
          </a:bodyPr>
          <a:p>
            <a:pPr algn="just" indent="0" marL="0">
              <a:buNone/>
            </a:pPr>
            <a:r>
              <a:rPr b="1" dirty="0" lang="en-US" u="sng">
                <a:solidFill>
                  <a:srgbClr val="92262E"/>
                </a:solidFill>
                <a:latin typeface="Times New Roman" panose="02020603050405020304" pitchFamily="18" charset="0"/>
                <a:cs typeface="Times New Roman" panose="02020603050405020304" pitchFamily="18" charset="0"/>
              </a:rPr>
              <a:t>Getting Help in R </a:t>
            </a:r>
            <a:endParaRPr b="1" dirty="0" lang="en-US" u="sng" smtClean="0">
              <a:solidFill>
                <a:srgbClr val="92262E"/>
              </a:solidFill>
              <a:latin typeface="Times New Roman" panose="02020603050405020304" pitchFamily="18" charset="0"/>
              <a:cs typeface="Times New Roman" panose="02020603050405020304" pitchFamily="18" charset="0"/>
            </a:endParaRPr>
          </a:p>
          <a:p>
            <a:pPr algn="just" indent="0" marL="0">
              <a:buNone/>
            </a:pPr>
            <a:endParaRPr b="1" dirty="0" lang="en-US" u="sng" smtClean="0">
              <a:solidFill>
                <a:srgbClr val="92262E"/>
              </a:solidFill>
              <a:latin typeface="Times New Roman" panose="02020603050405020304" pitchFamily="18" charset="0"/>
              <a:cs typeface="Times New Roman" panose="02020603050405020304" pitchFamily="18" charset="0"/>
            </a:endParaRPr>
          </a:p>
          <a:p>
            <a:pPr algn="just"/>
            <a:r>
              <a:rPr dirty="0" sz="2400" lang="en-US" smtClean="0">
                <a:latin typeface="Times New Roman" panose="02020603050405020304" pitchFamily="18" charset="0"/>
                <a:cs typeface="Times New Roman" panose="02020603050405020304" pitchFamily="18" charset="0"/>
              </a:rPr>
              <a:t>R </a:t>
            </a:r>
            <a:r>
              <a:rPr dirty="0" sz="2400" lang="en-US">
                <a:latin typeface="Times New Roman" panose="02020603050405020304" pitchFamily="18" charset="0"/>
                <a:cs typeface="Times New Roman" panose="02020603050405020304" pitchFamily="18" charset="0"/>
              </a:rPr>
              <a:t>has an excellent in built help facility for getting more information on any named function</a:t>
            </a:r>
            <a:r>
              <a:rPr dirty="0" sz="2400" lang="en-US" smtClean="0">
                <a:latin typeface="Times New Roman" panose="02020603050405020304" pitchFamily="18" charset="0"/>
                <a:cs typeface="Times New Roman" panose="02020603050405020304" pitchFamily="18" charset="0"/>
              </a:rPr>
              <a:t>. Following </a:t>
            </a:r>
            <a:r>
              <a:rPr dirty="0" sz="2400" lang="en-US">
                <a:latin typeface="Times New Roman" panose="02020603050405020304" pitchFamily="18" charset="0"/>
                <a:cs typeface="Times New Roman" panose="02020603050405020304" pitchFamily="18" charset="0"/>
              </a:rPr>
              <a:t>are various ways of getting help: </a:t>
            </a:r>
            <a:endParaRPr dirty="0" sz="2400" lang="en-US" smtClean="0">
              <a:latin typeface="Times New Roman" panose="02020603050405020304" pitchFamily="18" charset="0"/>
              <a:cs typeface="Times New Roman" panose="02020603050405020304" pitchFamily="18" charset="0"/>
            </a:endParaRPr>
          </a:p>
          <a:p>
            <a:pPr algn="just"/>
            <a:r>
              <a:rPr dirty="0" sz="2400" lang="en-US" smtClean="0">
                <a:latin typeface="Times New Roman" panose="02020603050405020304" pitchFamily="18" charset="0"/>
                <a:cs typeface="Times New Roman" panose="02020603050405020304" pitchFamily="18" charset="0"/>
              </a:rPr>
              <a:t> </a:t>
            </a:r>
            <a:r>
              <a:rPr dirty="0" sz="2400" lang="en-US">
                <a:latin typeface="Times New Roman" panose="02020603050405020304" pitchFamily="18" charset="0"/>
                <a:cs typeface="Times New Roman" panose="02020603050405020304" pitchFamily="18" charset="0"/>
              </a:rPr>
              <a:t>help(mean) # to get help on command mean or ?mean </a:t>
            </a:r>
            <a:endParaRPr dirty="0" sz="2400" lang="en-US" smtClean="0">
              <a:latin typeface="Times New Roman" panose="02020603050405020304" pitchFamily="18" charset="0"/>
              <a:cs typeface="Times New Roman" panose="02020603050405020304" pitchFamily="18" charset="0"/>
            </a:endParaRPr>
          </a:p>
          <a:p>
            <a:pPr algn="just" indent="0" marL="0">
              <a:buNone/>
            </a:pPr>
            <a:r>
              <a:rPr dirty="0" sz="2400" lang="en-US" smtClean="0">
                <a:latin typeface="Times New Roman" panose="02020603050405020304" pitchFamily="18" charset="0"/>
                <a:cs typeface="Times New Roman" panose="02020603050405020304" pitchFamily="18" charset="0"/>
              </a:rPr>
              <a:t>• </a:t>
            </a:r>
            <a:r>
              <a:rPr dirty="0" sz="2400" lang="en-US" err="1">
                <a:latin typeface="Times New Roman" panose="02020603050405020304" pitchFamily="18" charset="0"/>
                <a:cs typeface="Times New Roman" panose="02020603050405020304" pitchFamily="18" charset="0"/>
              </a:rPr>
              <a:t>Help.start</a:t>
            </a:r>
            <a:r>
              <a:rPr dirty="0" sz="2400" lang="en-US">
                <a:latin typeface="Times New Roman" panose="02020603050405020304" pitchFamily="18" charset="0"/>
                <a:cs typeface="Times New Roman" panose="02020603050405020304" pitchFamily="18" charset="0"/>
              </a:rPr>
              <a:t>() This launches a web browser which allows the browsing of web pages with hyperlinks</a:t>
            </a:r>
            <a:r>
              <a:rPr dirty="0" sz="2400" lang="en-US" smtClean="0">
                <a:latin typeface="Times New Roman" panose="02020603050405020304" pitchFamily="18" charset="0"/>
                <a:cs typeface="Times New Roman" panose="02020603050405020304" pitchFamily="18" charset="0"/>
              </a:rPr>
              <a:t>.</a:t>
            </a:r>
          </a:p>
          <a:p>
            <a:pPr algn="just" indent="0" marL="0">
              <a:buNone/>
            </a:pPr>
            <a:r>
              <a:rPr dirty="0" sz="2400" lang="en-US" smtClean="0">
                <a:latin typeface="Times New Roman" panose="02020603050405020304" pitchFamily="18" charset="0"/>
                <a:cs typeface="Times New Roman" panose="02020603050405020304" pitchFamily="18" charset="0"/>
              </a:rPr>
              <a:t> </a:t>
            </a:r>
            <a:r>
              <a:rPr dirty="0" sz="2400" lang="en-US">
                <a:latin typeface="Times New Roman" panose="02020603050405020304" pitchFamily="18" charset="0"/>
                <a:cs typeface="Times New Roman" panose="02020603050405020304" pitchFamily="18" charset="0"/>
              </a:rPr>
              <a:t>• </a:t>
            </a:r>
            <a:r>
              <a:rPr dirty="0" sz="2400" lang="en-US" err="1">
                <a:latin typeface="Times New Roman" panose="02020603050405020304" pitchFamily="18" charset="0"/>
                <a:cs typeface="Times New Roman" panose="02020603050405020304" pitchFamily="18" charset="0"/>
              </a:rPr>
              <a:t>Help.search</a:t>
            </a:r>
            <a:r>
              <a:rPr dirty="0" sz="2400" lang="en-US">
                <a:latin typeface="Times New Roman" panose="02020603050405020304" pitchFamily="18" charset="0"/>
                <a:cs typeface="Times New Roman" panose="02020603050405020304" pitchFamily="18" charset="0"/>
              </a:rPr>
              <a:t>(“</a:t>
            </a:r>
            <a:r>
              <a:rPr dirty="0" sz="2400" lang="en-US" err="1">
                <a:latin typeface="Times New Roman" panose="02020603050405020304" pitchFamily="18" charset="0"/>
                <a:cs typeface="Times New Roman" panose="02020603050405020304" pitchFamily="18" charset="0"/>
              </a:rPr>
              <a:t>quantile</a:t>
            </a:r>
            <a:r>
              <a:rPr dirty="0" sz="2400" lang="en-US">
                <a:latin typeface="Times New Roman" panose="02020603050405020304" pitchFamily="18" charset="0"/>
                <a:cs typeface="Times New Roman" panose="02020603050405020304" pitchFamily="18" charset="0"/>
              </a:rPr>
              <a:t>”) </a:t>
            </a:r>
            <a:endParaRPr dirty="0" sz="2400" lang="en-US" smtClean="0">
              <a:latin typeface="Times New Roman" panose="02020603050405020304" pitchFamily="18" charset="0"/>
              <a:cs typeface="Times New Roman" panose="02020603050405020304" pitchFamily="18" charset="0"/>
            </a:endParaRPr>
          </a:p>
          <a:p>
            <a:pPr algn="just" indent="0" marL="0">
              <a:buNone/>
            </a:pPr>
            <a:r>
              <a:rPr dirty="0" sz="2400" lang="en-US" smtClean="0">
                <a:latin typeface="Times New Roman" panose="02020603050405020304" pitchFamily="18" charset="0"/>
                <a:cs typeface="Times New Roman" panose="02020603050405020304" pitchFamily="18" charset="0"/>
              </a:rPr>
              <a:t>• </a:t>
            </a:r>
            <a:r>
              <a:rPr dirty="0" sz="2400" lang="en-US">
                <a:latin typeface="Times New Roman" panose="02020603050405020304" pitchFamily="18" charset="0"/>
                <a:cs typeface="Times New Roman" panose="02020603050405020304" pitchFamily="18" charset="0"/>
              </a:rPr>
              <a:t>Example(median) </a:t>
            </a:r>
            <a:endParaRPr dirty="0" sz="2400" lang="en-US" smtClean="0">
              <a:latin typeface="Times New Roman" panose="02020603050405020304" pitchFamily="18" charset="0"/>
              <a:cs typeface="Times New Roman" panose="02020603050405020304" pitchFamily="18" charset="0"/>
            </a:endParaRPr>
          </a:p>
          <a:p>
            <a:pPr algn="just" indent="0" marL="0">
              <a:buNone/>
            </a:pPr>
            <a:r>
              <a:rPr dirty="0" sz="2400" lang="en-US" smtClean="0">
                <a:latin typeface="Times New Roman" panose="02020603050405020304" pitchFamily="18" charset="0"/>
                <a:cs typeface="Times New Roman" panose="02020603050405020304" pitchFamily="18" charset="0"/>
              </a:rPr>
              <a:t>Gives </a:t>
            </a:r>
            <a:r>
              <a:rPr dirty="0" sz="2400" lang="en-US">
                <a:latin typeface="Times New Roman" panose="02020603050405020304" pitchFamily="18" charset="0"/>
                <a:cs typeface="Times New Roman" panose="02020603050405020304" pitchFamily="18" charset="0"/>
              </a:rPr>
              <a:t>examples on help </a:t>
            </a:r>
            <a:r>
              <a:rPr dirty="0" sz="2400" lang="en-US" smtClean="0">
                <a:latin typeface="Times New Roman" panose="02020603050405020304" pitchFamily="18" charset="0"/>
                <a:cs typeface="Times New Roman" panose="02020603050405020304" pitchFamily="18" charset="0"/>
              </a:rPr>
              <a:t>topic</a:t>
            </a:r>
          </a:p>
          <a:p>
            <a:pPr algn="just" indent="0" marL="0">
              <a:buNone/>
            </a:pPr>
            <a:endParaRPr dirty="0" sz="2400" lang="en-US" smtClean="0">
              <a:latin typeface="Times New Roman" panose="02020603050405020304" pitchFamily="18" charset="0"/>
              <a:cs typeface="Times New Roman" panose="02020603050405020304" pitchFamily="18" charset="0"/>
            </a:endParaRPr>
          </a:p>
          <a:p>
            <a:pPr algn="just" indent="0" marL="0">
              <a:buNone/>
            </a:pPr>
            <a:r>
              <a:rPr dirty="0" lang="en-US" smtClean="0">
                <a:latin typeface="Times New Roman" panose="02020603050405020304" pitchFamily="18" charset="0"/>
                <a:cs typeface="Times New Roman" panose="02020603050405020304" pitchFamily="18" charset="0"/>
              </a:rPr>
              <a:t> </a:t>
            </a:r>
            <a:r>
              <a:rPr b="1" dirty="0" lang="en-US" u="sng">
                <a:solidFill>
                  <a:srgbClr val="92262E"/>
                </a:solidFill>
                <a:latin typeface="Times New Roman" panose="02020603050405020304" pitchFamily="18" charset="0"/>
                <a:cs typeface="Times New Roman" panose="02020603050405020304" pitchFamily="18" charset="0"/>
              </a:rPr>
              <a:t>R commands and case </a:t>
            </a:r>
            <a:r>
              <a:rPr b="1" dirty="0" lang="en-US" u="sng" smtClean="0">
                <a:solidFill>
                  <a:srgbClr val="92262E"/>
                </a:solidFill>
                <a:latin typeface="Times New Roman" panose="02020603050405020304" pitchFamily="18" charset="0"/>
                <a:cs typeface="Times New Roman" panose="02020603050405020304" pitchFamily="18" charset="0"/>
              </a:rPr>
              <a:t>sensitivity</a:t>
            </a:r>
          </a:p>
          <a:p>
            <a:pPr algn="just" indent="0" marL="0">
              <a:buNone/>
            </a:pPr>
            <a:r>
              <a:rPr dirty="0" lang="en-US" smtClean="0">
                <a:latin typeface="Times New Roman" panose="02020603050405020304" pitchFamily="18" charset="0"/>
                <a:cs typeface="Times New Roman" panose="02020603050405020304" pitchFamily="18" charset="0"/>
              </a:rPr>
              <a:t> </a:t>
            </a:r>
            <a:r>
              <a:rPr dirty="0" sz="2400" lang="en-US">
                <a:latin typeface="Times New Roman" panose="02020603050405020304" pitchFamily="18" charset="0"/>
                <a:cs typeface="Times New Roman" panose="02020603050405020304" pitchFamily="18" charset="0"/>
              </a:rPr>
              <a:t>It is an expression based language with simple syntax. It is a case sensitive language. For example a and A are taken as two different objects.</a:t>
            </a:r>
            <a:r>
              <a:rPr dirty="0" lang="en-US">
                <a:latin typeface="Times New Roman" panose="02020603050405020304" pitchFamily="18" charset="0"/>
                <a:cs typeface="Times New Roman" panose="02020603050405020304" pitchFamily="18" charset="0"/>
              </a:rPr>
              <a:t> </a:t>
            </a:r>
          </a:p>
        </p:txBody>
      </p:sp>
    </p:spTree>
  </p:cSld>
  <p:clrMapOvr>
    <a:masterClrMapping/>
  </p:clrMapOvr>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66" name=""/>
        <p:cNvGrpSpPr/>
        <p:nvPr/>
      </p:nvGrpSpPr>
      <p:grpSpPr>
        <a:xfrm>
          <a:off x="0" y="0"/>
          <a:ext cx="0" cy="0"/>
          <a:chOff x="0" y="0"/>
          <a:chExt cx="0" cy="0"/>
        </a:xfrm>
      </p:grpSpPr>
      <p:sp>
        <p:nvSpPr>
          <p:cNvPr id="1048604" name="Content Placeholder 2"/>
          <p:cNvSpPr>
            <a:spLocks noGrp="1"/>
          </p:cNvSpPr>
          <p:nvPr>
            <p:ph idx="1"/>
          </p:nvPr>
        </p:nvSpPr>
        <p:spPr>
          <a:xfrm>
            <a:off x="0" y="0"/>
            <a:ext cx="12192000" cy="6728346"/>
          </a:xfrm>
        </p:spPr>
        <p:txBody>
          <a:bodyPr>
            <a:normAutofit/>
          </a:bodyPr>
          <a:p>
            <a:pPr indent="0" marL="0">
              <a:buNone/>
            </a:pPr>
            <a:endParaRPr b="1" dirty="0" lang="en-US" smtClean="0">
              <a:solidFill>
                <a:srgbClr val="92262E"/>
              </a:solidFill>
              <a:latin typeface="Times New Roman" panose="02020603050405020304" pitchFamily="18" charset="0"/>
              <a:cs typeface="Times New Roman" panose="02020603050405020304" pitchFamily="18" charset="0"/>
            </a:endParaRPr>
          </a:p>
          <a:p>
            <a:pPr indent="0" marL="0">
              <a:buNone/>
            </a:pPr>
            <a:r>
              <a:rPr b="1" dirty="0" lang="en-US" smtClean="0">
                <a:solidFill>
                  <a:srgbClr val="92262E"/>
                </a:solidFill>
                <a:latin typeface="Times New Roman" panose="02020603050405020304" pitchFamily="18" charset="0"/>
                <a:cs typeface="Times New Roman" panose="02020603050405020304" pitchFamily="18" charset="0"/>
              </a:rPr>
              <a:t>Data Types(Modes):</a:t>
            </a:r>
          </a:p>
          <a:p>
            <a:pPr indent="0" marL="0">
              <a:buNone/>
            </a:pPr>
            <a:r>
              <a:rPr dirty="0" sz="2400" lang="en-US" smtClean="0">
                <a:latin typeface="Times New Roman" panose="02020603050405020304" pitchFamily="18" charset="0"/>
                <a:cs typeface="Times New Roman" panose="02020603050405020304" pitchFamily="18" charset="0"/>
              </a:rPr>
              <a:t>In </a:t>
            </a:r>
            <a:r>
              <a:rPr dirty="0" sz="2400" lang="en-US">
                <a:latin typeface="Times New Roman" panose="02020603050405020304" pitchFamily="18" charset="0"/>
                <a:cs typeface="Times New Roman" panose="02020603050405020304" pitchFamily="18" charset="0"/>
              </a:rPr>
              <a:t>analysis of statistical data we use different types of data. For manipulating such data R supports 3 data types called modes </a:t>
            </a:r>
            <a:endParaRPr dirty="0" sz="2400" lang="en-US" smtClean="0">
              <a:latin typeface="Times New Roman" panose="02020603050405020304" pitchFamily="18" charset="0"/>
              <a:cs typeface="Times New Roman" panose="02020603050405020304" pitchFamily="18" charset="0"/>
            </a:endParaRPr>
          </a:p>
          <a:p>
            <a:pPr indent="0" marL="0">
              <a:buNone/>
            </a:pPr>
            <a:r>
              <a:rPr dirty="0" sz="2400" lang="en-US" smtClean="0">
                <a:latin typeface="Times New Roman" panose="02020603050405020304" pitchFamily="18" charset="0"/>
                <a:cs typeface="Times New Roman" panose="02020603050405020304" pitchFamily="18" charset="0"/>
              </a:rPr>
              <a:t>1. Logical</a:t>
            </a:r>
            <a:r>
              <a:rPr dirty="0" sz="2400" lang="en-US">
                <a:latin typeface="Times New Roman" panose="02020603050405020304" pitchFamily="18" charset="0"/>
                <a:cs typeface="Times New Roman" panose="02020603050405020304" pitchFamily="18" charset="0"/>
              </a:rPr>
              <a:t>: It is Boolean type data whose value can be true or false </a:t>
            </a:r>
            <a:endParaRPr dirty="0" sz="2400" lang="en-US" smtClean="0">
              <a:latin typeface="Times New Roman" panose="02020603050405020304" pitchFamily="18" charset="0"/>
              <a:cs typeface="Times New Roman" panose="02020603050405020304" pitchFamily="18" charset="0"/>
            </a:endParaRPr>
          </a:p>
          <a:p>
            <a:pPr indent="0" marL="0">
              <a:buNone/>
            </a:pPr>
            <a:r>
              <a:rPr dirty="0" sz="2400" lang="en-US" smtClean="0">
                <a:latin typeface="Times New Roman" panose="02020603050405020304" pitchFamily="18" charset="0"/>
                <a:cs typeface="Times New Roman" panose="02020603050405020304" pitchFamily="18" charset="0"/>
              </a:rPr>
              <a:t>2</a:t>
            </a:r>
            <a:r>
              <a:rPr dirty="0" sz="2400" lang="en-US">
                <a:latin typeface="Times New Roman" panose="02020603050405020304" pitchFamily="18" charset="0"/>
                <a:cs typeface="Times New Roman" panose="02020603050405020304" pitchFamily="18" charset="0"/>
              </a:rPr>
              <a:t>. Numeric: It can be real or integer </a:t>
            </a:r>
            <a:endParaRPr dirty="0" sz="2400" lang="en-US" smtClean="0">
              <a:latin typeface="Times New Roman" panose="02020603050405020304" pitchFamily="18" charset="0"/>
              <a:cs typeface="Times New Roman" panose="02020603050405020304" pitchFamily="18" charset="0"/>
            </a:endParaRPr>
          </a:p>
          <a:p>
            <a:pPr indent="0" marL="0">
              <a:buNone/>
            </a:pPr>
            <a:r>
              <a:rPr dirty="0" sz="2400" lang="en-US" smtClean="0">
                <a:latin typeface="Times New Roman" panose="02020603050405020304" pitchFamily="18" charset="0"/>
                <a:cs typeface="Times New Roman" panose="02020603050405020304" pitchFamily="18" charset="0"/>
              </a:rPr>
              <a:t>3</a:t>
            </a:r>
            <a:r>
              <a:rPr dirty="0" sz="2400" lang="en-US">
                <a:latin typeface="Times New Roman" panose="02020603050405020304" pitchFamily="18" charset="0"/>
                <a:cs typeface="Times New Roman" panose="02020603050405020304" pitchFamily="18" charset="0"/>
              </a:rPr>
              <a:t>. Complex: It consists of real and imaginary numbers </a:t>
            </a:r>
            <a:endParaRPr dirty="0" sz="2400" lang="en-US" smtClean="0">
              <a:latin typeface="Times New Roman" panose="02020603050405020304" pitchFamily="18" charset="0"/>
              <a:cs typeface="Times New Roman" panose="02020603050405020304" pitchFamily="18" charset="0"/>
            </a:endParaRPr>
          </a:p>
          <a:p>
            <a:pPr indent="0" marL="0">
              <a:buNone/>
            </a:pPr>
            <a:endParaRPr dirty="0" sz="2400" lang="en-US" smtClean="0">
              <a:latin typeface="Times New Roman" panose="02020603050405020304" pitchFamily="18" charset="0"/>
              <a:cs typeface="Times New Roman" panose="02020603050405020304" pitchFamily="18" charset="0"/>
            </a:endParaRPr>
          </a:p>
          <a:p>
            <a:pPr indent="0" marL="0">
              <a:buNone/>
            </a:pPr>
            <a:r>
              <a:rPr dirty="0" sz="2400" lang="en-US" smtClean="0">
                <a:latin typeface="Times New Roman" panose="02020603050405020304" pitchFamily="18" charset="0"/>
                <a:cs typeface="Times New Roman" panose="02020603050405020304" pitchFamily="18" charset="0"/>
              </a:rPr>
              <a:t>• </a:t>
            </a:r>
            <a:r>
              <a:rPr dirty="0" sz="2400" lang="en-US">
                <a:latin typeface="Times New Roman" panose="02020603050405020304" pitchFamily="18" charset="0"/>
                <a:cs typeface="Times New Roman" panose="02020603050405020304" pitchFamily="18" charset="0"/>
              </a:rPr>
              <a:t>The entities created and manipulated in R are known as objects. Objects may be a variable</a:t>
            </a:r>
            <a:r>
              <a:rPr dirty="0" sz="2400" lang="en-US" smtClean="0">
                <a:latin typeface="Times New Roman" panose="02020603050405020304" pitchFamily="18" charset="0"/>
                <a:cs typeface="Times New Roman" panose="02020603050405020304" pitchFamily="18" charset="0"/>
              </a:rPr>
              <a:t>, array </a:t>
            </a:r>
            <a:r>
              <a:rPr dirty="0" sz="2400" lang="en-US">
                <a:latin typeface="Times New Roman" panose="02020603050405020304" pitchFamily="18" charset="0"/>
                <a:cs typeface="Times New Roman" panose="02020603050405020304" pitchFamily="18" charset="0"/>
              </a:rPr>
              <a:t>of numbers, character strings, functions or more general structures developed or built from one or more of these components </a:t>
            </a:r>
            <a:endParaRPr dirty="0" sz="2400" lang="en-US" smtClean="0">
              <a:latin typeface="Times New Roman" panose="02020603050405020304" pitchFamily="18" charset="0"/>
              <a:cs typeface="Times New Roman" panose="02020603050405020304" pitchFamily="18" charset="0"/>
            </a:endParaRPr>
          </a:p>
          <a:p>
            <a:pPr indent="0" marL="0">
              <a:buNone/>
            </a:pPr>
            <a:r>
              <a:rPr dirty="0" sz="2400" lang="en-US" smtClean="0">
                <a:latin typeface="Times New Roman" panose="02020603050405020304" pitchFamily="18" charset="0"/>
                <a:cs typeface="Times New Roman" panose="02020603050405020304" pitchFamily="18" charset="0"/>
              </a:rPr>
              <a:t>• </a:t>
            </a:r>
            <a:r>
              <a:rPr dirty="0" sz="2400" lang="en-US">
                <a:latin typeface="Times New Roman" panose="02020603050405020304" pitchFamily="18" charset="0"/>
                <a:cs typeface="Times New Roman" panose="02020603050405020304" pitchFamily="18" charset="0"/>
              </a:rPr>
              <a:t>Various objects are created, manipulated and are stored by various names</a:t>
            </a:r>
            <a:r>
              <a:rPr dirty="0" sz="2400" lang="en-US" smtClean="0">
                <a:latin typeface="Times New Roman" panose="02020603050405020304" pitchFamily="18" charset="0"/>
                <a:cs typeface="Times New Roman" panose="02020603050405020304" pitchFamily="18" charset="0"/>
              </a:rPr>
              <a:t>. They can </a:t>
            </a:r>
            <a:r>
              <a:rPr dirty="0" sz="2400" lang="en-US">
                <a:latin typeface="Times New Roman" panose="02020603050405020304" pitchFamily="18" charset="0"/>
                <a:cs typeface="Times New Roman" panose="02020603050405020304" pitchFamily="18" charset="0"/>
              </a:rPr>
              <a:t>be displayed using </a:t>
            </a:r>
            <a:r>
              <a:rPr dirty="0" sz="2400" lang="en-US" smtClean="0">
                <a:latin typeface="Times New Roman" panose="02020603050405020304" pitchFamily="18" charset="0"/>
                <a:cs typeface="Times New Roman" panose="02020603050405020304" pitchFamily="18" charset="0"/>
              </a:rPr>
              <a:t>command.</a:t>
            </a:r>
          </a:p>
          <a:p>
            <a:pPr indent="0" marL="0">
              <a:buNone/>
            </a:pPr>
            <a:endParaRPr dirty="0" sz="2400" lang="en-US">
              <a:latin typeface="Times New Roman" panose="02020603050405020304" pitchFamily="18" charset="0"/>
              <a:cs typeface="Times New Roman" panose="02020603050405020304" pitchFamily="18" charset="0"/>
            </a:endParaRPr>
          </a:p>
        </p:txBody>
      </p:sp>
    </p:spTree>
  </p:cSld>
  <p:clrMapOvr>
    <a:masterClrMapping/>
  </p:clrMapOvr>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605" name="Content Placeholder 2"/>
          <p:cNvSpPr>
            <a:spLocks noGrp="1"/>
          </p:cNvSpPr>
          <p:nvPr>
            <p:ph idx="1"/>
          </p:nvPr>
        </p:nvSpPr>
        <p:spPr>
          <a:xfrm>
            <a:off x="0" y="0"/>
            <a:ext cx="12192000" cy="6176963"/>
          </a:xfrm>
        </p:spPr>
        <p:txBody>
          <a:bodyPr>
            <a:normAutofit/>
          </a:bodyPr>
          <a:p>
            <a:pPr indent="0" marL="0">
              <a:buNone/>
            </a:pPr>
            <a:r>
              <a:rPr b="1" dirty="0" lang="en-US" u="sng" smtClean="0">
                <a:solidFill>
                  <a:srgbClr val="92262E"/>
                </a:solidFill>
                <a:latin typeface="Times New Roman" panose="02020603050405020304" pitchFamily="18" charset="0"/>
                <a:cs typeface="Times New Roman" panose="02020603050405020304" pitchFamily="18" charset="0"/>
              </a:rPr>
              <a:t>Vectors </a:t>
            </a:r>
            <a:r>
              <a:rPr b="1" dirty="0" lang="en-US" u="sng">
                <a:solidFill>
                  <a:srgbClr val="92262E"/>
                </a:solidFill>
                <a:latin typeface="Times New Roman" panose="02020603050405020304" pitchFamily="18" charset="0"/>
                <a:cs typeface="Times New Roman" panose="02020603050405020304" pitchFamily="18" charset="0"/>
              </a:rPr>
              <a:t>and Vector Arithmetic</a:t>
            </a:r>
            <a:r>
              <a:rPr dirty="0" lang="en-US">
                <a:latin typeface="Times New Roman" panose="02020603050405020304" pitchFamily="18" charset="0"/>
                <a:cs typeface="Times New Roman" panose="02020603050405020304" pitchFamily="18" charset="0"/>
              </a:rPr>
              <a:t> </a:t>
            </a:r>
            <a:r>
              <a:rPr dirty="0" lang="en-US" smtClean="0">
                <a:latin typeface="Times New Roman" panose="02020603050405020304" pitchFamily="18" charset="0"/>
                <a:cs typeface="Times New Roman" panose="02020603050405020304" pitchFamily="18" charset="0"/>
              </a:rPr>
              <a:t>:</a:t>
            </a:r>
          </a:p>
          <a:p>
            <a:pPr indent="0" marL="0">
              <a:buNone/>
            </a:pPr>
            <a:r>
              <a:rPr dirty="0" lang="en-US" smtClean="0">
                <a:latin typeface="Times New Roman" panose="02020603050405020304" pitchFamily="18" charset="0"/>
                <a:cs typeface="Times New Roman" panose="02020603050405020304" pitchFamily="18" charset="0"/>
              </a:rPr>
              <a:t>R </a:t>
            </a:r>
            <a:r>
              <a:rPr dirty="0" lang="en-US">
                <a:latin typeface="Times New Roman" panose="02020603050405020304" pitchFamily="18" charset="0"/>
                <a:cs typeface="Times New Roman" panose="02020603050405020304" pitchFamily="18" charset="0"/>
              </a:rPr>
              <a:t>operates on named data structures. The simplest such structure is numeric vector.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Numeric </a:t>
            </a:r>
            <a:r>
              <a:rPr dirty="0" lang="en-US">
                <a:latin typeface="Times New Roman" panose="02020603050405020304" pitchFamily="18" charset="0"/>
                <a:cs typeface="Times New Roman" panose="02020603050405020304" pitchFamily="18" charset="0"/>
              </a:rPr>
              <a:t>vector is a single entity consisting of an ordered collection of numbers. </a:t>
            </a:r>
          </a:p>
          <a:p>
            <a:pPr indent="0" marL="0">
              <a:buNone/>
            </a:pPr>
            <a:endParaRPr b="1" dirty="0" lang="en-US" u="sng" smtClean="0">
              <a:solidFill>
                <a:srgbClr val="92262E"/>
              </a:solidFill>
              <a:latin typeface="Times New Roman" panose="02020603050405020304" pitchFamily="18" charset="0"/>
              <a:cs typeface="Times New Roman" panose="02020603050405020304" pitchFamily="18" charset="0"/>
            </a:endParaRPr>
          </a:p>
          <a:p>
            <a:pPr indent="0" marL="0">
              <a:buNone/>
            </a:pPr>
            <a:r>
              <a:rPr b="1" dirty="0" lang="en-US" u="sng" smtClean="0">
                <a:solidFill>
                  <a:srgbClr val="92262E"/>
                </a:solidFill>
                <a:latin typeface="Times New Roman" panose="02020603050405020304" pitchFamily="18" charset="0"/>
                <a:cs typeface="Times New Roman" panose="02020603050405020304" pitchFamily="18" charset="0"/>
              </a:rPr>
              <a:t>To </a:t>
            </a:r>
            <a:r>
              <a:rPr b="1" dirty="0" lang="en-US" u="sng">
                <a:solidFill>
                  <a:srgbClr val="92262E"/>
                </a:solidFill>
                <a:latin typeface="Times New Roman" panose="02020603050405020304" pitchFamily="18" charset="0"/>
                <a:cs typeface="Times New Roman" panose="02020603050405020304" pitchFamily="18" charset="0"/>
              </a:rPr>
              <a:t>create a vector use </a:t>
            </a:r>
            <a:r>
              <a:rPr b="1" dirty="0" lang="en-US" u="sng" smtClean="0">
                <a:solidFill>
                  <a:srgbClr val="92262E"/>
                </a:solidFill>
                <a:latin typeface="Times New Roman" panose="02020603050405020304" pitchFamily="18" charset="0"/>
                <a:cs typeface="Times New Roman" panose="02020603050405020304" pitchFamily="18" charset="0"/>
              </a:rPr>
              <a:t>command: </a:t>
            </a:r>
          </a:p>
          <a:p>
            <a:pPr indent="0" marL="0">
              <a:buNone/>
            </a:pPr>
            <a:r>
              <a:rPr dirty="0" lang="en-US" smtClean="0">
                <a:latin typeface="Times New Roman" panose="02020603050405020304" pitchFamily="18" charset="0"/>
                <a:cs typeface="Times New Roman" panose="02020603050405020304" pitchFamily="18" charset="0"/>
              </a:rPr>
              <a:t>&gt;</a:t>
            </a:r>
            <a:r>
              <a:rPr dirty="0" lang="en-US">
                <a:latin typeface="Times New Roman" panose="02020603050405020304" pitchFamily="18" charset="0"/>
                <a:cs typeface="Times New Roman" panose="02020603050405020304" pitchFamily="18" charset="0"/>
              </a:rPr>
              <a:t>x=c(2,3,4) </a:t>
            </a:r>
            <a:r>
              <a:rPr dirty="0" lang="en-US" smtClean="0">
                <a:latin typeface="Times New Roman" panose="02020603050405020304" pitchFamily="18" charset="0"/>
                <a:cs typeface="Times New Roman" panose="02020603050405020304" pitchFamily="18" charset="0"/>
              </a:rPr>
              <a:t> </a:t>
            </a:r>
          </a:p>
          <a:p>
            <a:pPr indent="0" marL="0">
              <a:buNone/>
            </a:pPr>
            <a:r>
              <a:rPr dirty="0" lang="en-US" smtClean="0">
                <a:latin typeface="Times New Roman" panose="02020603050405020304" pitchFamily="18" charset="0"/>
                <a:cs typeface="Times New Roman" panose="02020603050405020304" pitchFamily="18" charset="0"/>
              </a:rPr>
              <a:t>This </a:t>
            </a:r>
            <a:r>
              <a:rPr dirty="0" lang="en-US">
                <a:latin typeface="Times New Roman" panose="02020603050405020304" pitchFamily="18" charset="0"/>
                <a:cs typeface="Times New Roman" panose="02020603050405020304" pitchFamily="18" charset="0"/>
              </a:rPr>
              <a:t>is an assignment using function c() which combines its arguments. </a:t>
            </a:r>
            <a:r>
              <a:rPr dirty="0" lang="en-US" smtClean="0">
                <a:latin typeface="Times New Roman" panose="02020603050405020304" pitchFamily="18" charset="0"/>
                <a:cs typeface="Times New Roman" panose="02020603050405020304" pitchFamily="18" charset="0"/>
              </a:rPr>
              <a:t>The values </a:t>
            </a:r>
            <a:r>
              <a:rPr dirty="0" lang="en-US">
                <a:latin typeface="Times New Roman" panose="02020603050405020304" pitchFamily="18" charset="0"/>
                <a:cs typeface="Times New Roman" panose="02020603050405020304" pitchFamily="18" charset="0"/>
              </a:rPr>
              <a:t>are separated by comma</a:t>
            </a:r>
            <a:r>
              <a:rPr dirty="0" lang="en-US" smtClean="0">
                <a:latin typeface="Times New Roman" panose="02020603050405020304" pitchFamily="18" charset="0"/>
                <a:cs typeface="Times New Roman" panose="02020603050405020304" pitchFamily="18" charset="0"/>
              </a:rPr>
              <a:t>. Once </a:t>
            </a:r>
            <a:r>
              <a:rPr dirty="0" lang="en-US">
                <a:latin typeface="Times New Roman" panose="02020603050405020304" pitchFamily="18" charset="0"/>
                <a:cs typeface="Times New Roman" panose="02020603050405020304" pitchFamily="18" charset="0"/>
              </a:rPr>
              <a:t>vectors are stored with their names, the contents of vector can be displayed by typing the name of </a:t>
            </a:r>
            <a:r>
              <a:rPr dirty="0" lang="en-US" smtClean="0">
                <a:latin typeface="Times New Roman" panose="02020603050405020304" pitchFamily="18" charset="0"/>
                <a:cs typeface="Times New Roman" panose="02020603050405020304" pitchFamily="18" charset="0"/>
              </a:rPr>
              <a:t>vector</a:t>
            </a:r>
          </a:p>
          <a:p>
            <a:pPr indent="0" marL="0">
              <a:buNone/>
            </a:pPr>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&gt; x </a:t>
            </a:r>
            <a:endParaRPr dirty="0" lang="en-US" smtClean="0">
              <a:latin typeface="Times New Roman" panose="02020603050405020304" pitchFamily="18" charset="0"/>
              <a:cs typeface="Times New Roman" panose="02020603050405020304" pitchFamily="18" charset="0"/>
            </a:endParaRPr>
          </a:p>
          <a:p>
            <a:pPr indent="0" marL="0">
              <a:buNone/>
            </a:pPr>
            <a:r>
              <a:rPr dirty="0" lang="en-US">
                <a:latin typeface="Times New Roman" panose="02020603050405020304" pitchFamily="18" charset="0"/>
                <a:cs typeface="Times New Roman" panose="02020603050405020304" pitchFamily="18" charset="0"/>
              </a:rPr>
              <a:t>[1] 2 3 4 </a:t>
            </a:r>
          </a:p>
        </p:txBody>
      </p:sp>
    </p:spTree>
  </p:cSld>
  <p:clrMapOvr>
    <a:masterClrMapping/>
  </p:clrMapOvr>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68" name=""/>
        <p:cNvGrpSpPr/>
        <p:nvPr/>
      </p:nvGrpSpPr>
      <p:grpSpPr>
        <a:xfrm>
          <a:off x="0" y="0"/>
          <a:ext cx="0" cy="0"/>
          <a:chOff x="0" y="0"/>
          <a:chExt cx="0" cy="0"/>
        </a:xfrm>
      </p:grpSpPr>
      <p:sp>
        <p:nvSpPr>
          <p:cNvPr id="1048606" name="Content Placeholder 2"/>
          <p:cNvSpPr>
            <a:spLocks noGrp="1"/>
          </p:cNvSpPr>
          <p:nvPr>
            <p:ph idx="1"/>
          </p:nvPr>
        </p:nvSpPr>
        <p:spPr>
          <a:xfrm>
            <a:off x="204717" y="136478"/>
            <a:ext cx="11848562" cy="6858000"/>
          </a:xfrm>
        </p:spPr>
        <p:txBody>
          <a:bodyPr>
            <a:normAutofit/>
          </a:bodyPr>
          <a:p>
            <a:pPr indent="0" marL="0">
              <a:buNone/>
            </a:pPr>
            <a:r>
              <a:rPr b="1" dirty="0" lang="en-US" err="1" smtClean="0">
                <a:solidFill>
                  <a:srgbClr val="92262E"/>
                </a:solidFill>
                <a:latin typeface="Times New Roman" panose="02020603050405020304" pitchFamily="18" charset="0"/>
                <a:cs typeface="Times New Roman" panose="02020603050405020304" pitchFamily="18" charset="0"/>
              </a:rPr>
              <a:t>Seq</a:t>
            </a:r>
            <a:r>
              <a:rPr b="1" dirty="0" lang="en-US" smtClean="0">
                <a:solidFill>
                  <a:srgbClr val="92262E"/>
                </a:solidFill>
                <a:latin typeface="Times New Roman" panose="02020603050405020304" pitchFamily="18" charset="0"/>
                <a:cs typeface="Times New Roman" panose="02020603050405020304" pitchFamily="18" charset="0"/>
              </a:rPr>
              <a:t>() Function:</a:t>
            </a:r>
          </a:p>
          <a:p>
            <a:pPr indent="0" marL="0">
              <a:buNone/>
            </a:pPr>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Many times it is required to generate vectors with elements in sequence. In such case sequence function is very useful</a:t>
            </a:r>
            <a:r>
              <a:rPr dirty="0" lang="en-US" smtClean="0">
                <a:latin typeface="Times New Roman" panose="02020603050405020304" pitchFamily="18" charset="0"/>
                <a:cs typeface="Times New Roman" panose="02020603050405020304" pitchFamily="18" charset="0"/>
              </a:rPr>
              <a:t>.</a:t>
            </a:r>
          </a:p>
          <a:p>
            <a:pPr indent="0" marL="0">
              <a:buNone/>
            </a:pPr>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&gt; x=1:30  # x contains elements 1,2,…</a:t>
            </a:r>
            <a:r>
              <a:rPr dirty="0" lang="en-US" smtClean="0">
                <a:latin typeface="Times New Roman" panose="02020603050405020304" pitchFamily="18" charset="0"/>
                <a:cs typeface="Times New Roman" panose="02020603050405020304" pitchFamily="18" charset="0"/>
              </a:rPr>
              <a:t>30 </a:t>
            </a:r>
          </a:p>
          <a:p>
            <a:pPr indent="0" marL="0">
              <a:buNone/>
            </a:pPr>
            <a:r>
              <a:rPr dirty="0" lang="en-US" smtClean="0">
                <a:latin typeface="Times New Roman" panose="02020603050405020304" pitchFamily="18" charset="0"/>
                <a:cs typeface="Times New Roman" panose="02020603050405020304" pitchFamily="18" charset="0"/>
              </a:rPr>
              <a:t>&gt; </a:t>
            </a:r>
            <a:r>
              <a:rPr dirty="0" lang="en-US">
                <a:latin typeface="Times New Roman" panose="02020603050405020304" pitchFamily="18" charset="0"/>
                <a:cs typeface="Times New Roman" panose="02020603050405020304" pitchFamily="18" charset="0"/>
              </a:rPr>
              <a:t>x=</a:t>
            </a:r>
            <a:r>
              <a:rPr dirty="0" lang="en-US" err="1">
                <a:latin typeface="Times New Roman" panose="02020603050405020304" pitchFamily="18" charset="0"/>
                <a:cs typeface="Times New Roman" panose="02020603050405020304" pitchFamily="18" charset="0"/>
              </a:rPr>
              <a:t>seq</a:t>
            </a:r>
            <a:r>
              <a:rPr dirty="0" lang="en-US">
                <a:latin typeface="Times New Roman" panose="02020603050405020304" pitchFamily="18" charset="0"/>
                <a:cs typeface="Times New Roman" panose="02020603050405020304" pitchFamily="18" charset="0"/>
              </a:rPr>
              <a:t>(1,30)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&gt;x=</a:t>
            </a:r>
            <a:r>
              <a:rPr dirty="0" lang="en-US" err="1" smtClean="0">
                <a:latin typeface="Times New Roman" panose="02020603050405020304" pitchFamily="18" charset="0"/>
                <a:cs typeface="Times New Roman" panose="02020603050405020304" pitchFamily="18" charset="0"/>
              </a:rPr>
              <a:t>seq</a:t>
            </a:r>
            <a:r>
              <a:rPr dirty="0" lang="en-US" smtClean="0">
                <a:latin typeface="Times New Roman" panose="02020603050405020304" pitchFamily="18" charset="0"/>
                <a:cs typeface="Times New Roman" panose="02020603050405020304" pitchFamily="18" charset="0"/>
              </a:rPr>
              <a:t>(2,15,2</a:t>
            </a:r>
            <a:r>
              <a:rPr dirty="0" lang="en-US">
                <a:latin typeface="Times New Roman" panose="02020603050405020304" pitchFamily="18" charset="0"/>
                <a:cs typeface="Times New Roman" panose="02020603050405020304" pitchFamily="18" charset="0"/>
              </a:rPr>
              <a:t>) # x contains element 2,4,…,14;here third argument 2 is size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of </a:t>
            </a:r>
            <a:r>
              <a:rPr dirty="0" lang="en-US">
                <a:latin typeface="Times New Roman" panose="02020603050405020304" pitchFamily="18" charset="0"/>
                <a:cs typeface="Times New Roman" panose="02020603050405020304" pitchFamily="18" charset="0"/>
              </a:rPr>
              <a:t>increment Or named form x=</a:t>
            </a:r>
            <a:r>
              <a:rPr dirty="0" lang="en-US" err="1">
                <a:latin typeface="Times New Roman" panose="02020603050405020304" pitchFamily="18" charset="0"/>
                <a:cs typeface="Times New Roman" panose="02020603050405020304" pitchFamily="18" charset="0"/>
              </a:rPr>
              <a:t>seq</a:t>
            </a:r>
            <a:r>
              <a:rPr dirty="0" lang="en-US">
                <a:latin typeface="Times New Roman" panose="02020603050405020304" pitchFamily="18" charset="0"/>
                <a:cs typeface="Times New Roman" panose="02020603050405020304" pitchFamily="18" charset="0"/>
              </a:rPr>
              <a:t>(from=2,to=6) #contains 2,3,4,5,6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&gt; </a:t>
            </a:r>
            <a:r>
              <a:rPr dirty="0" lang="en-US">
                <a:latin typeface="Times New Roman" panose="02020603050405020304" pitchFamily="18" charset="0"/>
                <a:cs typeface="Times New Roman" panose="02020603050405020304" pitchFamily="18" charset="0"/>
              </a:rPr>
              <a:t>x=2:6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&gt; </a:t>
            </a:r>
            <a:r>
              <a:rPr dirty="0" lang="en-US">
                <a:latin typeface="Times New Roman" panose="02020603050405020304" pitchFamily="18" charset="0"/>
                <a:cs typeface="Times New Roman" panose="02020603050405020304" pitchFamily="18" charset="0"/>
              </a:rPr>
              <a:t>x=</a:t>
            </a:r>
            <a:r>
              <a:rPr dirty="0" lang="en-US" err="1">
                <a:latin typeface="Times New Roman" panose="02020603050405020304" pitchFamily="18" charset="0"/>
                <a:cs typeface="Times New Roman" panose="02020603050405020304" pitchFamily="18" charset="0"/>
              </a:rPr>
              <a:t>seq</a:t>
            </a:r>
            <a:r>
              <a:rPr dirty="0" lang="en-US">
                <a:latin typeface="Times New Roman" panose="02020603050405020304" pitchFamily="18" charset="0"/>
                <a:cs typeface="Times New Roman" panose="02020603050405020304" pitchFamily="18" charset="0"/>
              </a:rPr>
              <a:t>(to=6,from=2</a:t>
            </a:r>
            <a:r>
              <a:rPr dirty="0" lang="en-US" smtClean="0">
                <a:latin typeface="Times New Roman" panose="02020603050405020304" pitchFamily="18" charset="0"/>
                <a:cs typeface="Times New Roman" panose="02020603050405020304" pitchFamily="18" charset="0"/>
              </a:rPr>
              <a:t>)</a:t>
            </a:r>
          </a:p>
          <a:p>
            <a:pPr indent="0" marL="0">
              <a:buNone/>
            </a:pPr>
            <a:r>
              <a:rPr dirty="0" lang="en-US" smtClean="0">
                <a:latin typeface="Times New Roman" panose="02020603050405020304" pitchFamily="18" charset="0"/>
                <a:cs typeface="Times New Roman" panose="02020603050405020304" pitchFamily="18" charset="0"/>
              </a:rPr>
              <a:t>&gt;</a:t>
            </a:r>
            <a:r>
              <a:rPr dirty="0" lang="en-US">
                <a:latin typeface="Times New Roman" panose="02020603050405020304" pitchFamily="18" charset="0"/>
                <a:cs typeface="Times New Roman" panose="02020603050405020304" pitchFamily="18" charset="0"/>
              </a:rPr>
              <a:t>y=</a:t>
            </a:r>
            <a:r>
              <a:rPr dirty="0" lang="en-US" err="1">
                <a:latin typeface="Times New Roman" panose="02020603050405020304" pitchFamily="18" charset="0"/>
                <a:cs typeface="Times New Roman" panose="02020603050405020304" pitchFamily="18" charset="0"/>
              </a:rPr>
              <a:t>seq</a:t>
            </a:r>
            <a:r>
              <a:rPr dirty="0" lang="en-US">
                <a:latin typeface="Times New Roman" panose="02020603050405020304" pitchFamily="18" charset="0"/>
                <a:cs typeface="Times New Roman" panose="02020603050405020304" pitchFamily="18" charset="0"/>
              </a:rPr>
              <a:t>(-2,2,by=0.5</a:t>
            </a:r>
            <a:r>
              <a:rPr dirty="0" lang="en-US" smtClean="0">
                <a:latin typeface="Times New Roman" panose="02020603050405020304" pitchFamily="18" charset="0"/>
                <a:cs typeface="Times New Roman" panose="02020603050405020304" pitchFamily="18" charset="0"/>
              </a:rPr>
              <a:t>)</a:t>
            </a:r>
          </a:p>
          <a:p>
            <a:pPr indent="0" marL="0">
              <a:buNone/>
            </a:pPr>
            <a:r>
              <a:rPr dirty="0" lang="en-US" smtClean="0">
                <a:latin typeface="Times New Roman" panose="02020603050405020304" pitchFamily="18" charset="0"/>
                <a:cs typeface="Times New Roman" panose="02020603050405020304" pitchFamily="18" charset="0"/>
              </a:rPr>
              <a:t>&gt; </a:t>
            </a:r>
            <a:r>
              <a:rPr dirty="0" lang="en-US">
                <a:latin typeface="Times New Roman" panose="02020603050405020304" pitchFamily="18" charset="0"/>
                <a:cs typeface="Times New Roman" panose="02020603050405020304" pitchFamily="18" charset="0"/>
              </a:rPr>
              <a:t>z=</a:t>
            </a:r>
            <a:r>
              <a:rPr dirty="0" lang="en-US" err="1">
                <a:latin typeface="Times New Roman" panose="02020603050405020304" pitchFamily="18" charset="0"/>
                <a:cs typeface="Times New Roman" panose="02020603050405020304" pitchFamily="18" charset="0"/>
              </a:rPr>
              <a:t>seq</a:t>
            </a:r>
            <a:r>
              <a:rPr dirty="0" lang="en-US">
                <a:latin typeface="Times New Roman" panose="02020603050405020304" pitchFamily="18" charset="0"/>
                <a:cs typeface="Times New Roman" panose="02020603050405020304" pitchFamily="18" charset="0"/>
              </a:rPr>
              <a:t>(0,1,length=11) #z contains 11 values between 0 and1 with same difference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&gt;</a:t>
            </a:r>
            <a:r>
              <a:rPr dirty="0" lang="en-US">
                <a:latin typeface="Times New Roman" panose="02020603050405020304" pitchFamily="18" charset="0"/>
                <a:cs typeface="Times New Roman" panose="02020603050405020304" pitchFamily="18" charset="0"/>
              </a:rPr>
              <a:t>d=</a:t>
            </a:r>
            <a:r>
              <a:rPr dirty="0" lang="en-US" err="1">
                <a:latin typeface="Times New Roman" panose="02020603050405020304" pitchFamily="18" charset="0"/>
                <a:cs typeface="Times New Roman" panose="02020603050405020304" pitchFamily="18" charset="0"/>
              </a:rPr>
              <a:t>seq</a:t>
            </a:r>
            <a:r>
              <a:rPr dirty="0" lang="en-US">
                <a:latin typeface="Times New Roman" panose="02020603050405020304" pitchFamily="18" charset="0"/>
                <a:cs typeface="Times New Roman" panose="02020603050405020304" pitchFamily="18" charset="0"/>
              </a:rPr>
              <a:t>(5) </a:t>
            </a:r>
          </a:p>
        </p:txBody>
      </p:sp>
    </p:spTree>
  </p:cSld>
  <p:clrMapOvr>
    <a:masterClrMapping/>
  </p:clrMapOvr>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69" name=""/>
        <p:cNvGrpSpPr/>
        <p:nvPr/>
      </p:nvGrpSpPr>
      <p:grpSpPr>
        <a:xfrm>
          <a:off x="0" y="0"/>
          <a:ext cx="0" cy="0"/>
          <a:chOff x="0" y="0"/>
          <a:chExt cx="0" cy="0"/>
        </a:xfrm>
      </p:grpSpPr>
      <p:sp>
        <p:nvSpPr>
          <p:cNvPr id="1048607" name="Content Placeholder 2"/>
          <p:cNvSpPr>
            <a:spLocks noGrp="1"/>
          </p:cNvSpPr>
          <p:nvPr>
            <p:ph idx="1"/>
          </p:nvPr>
        </p:nvSpPr>
        <p:spPr>
          <a:xfrm>
            <a:off x="114868" y="-1"/>
            <a:ext cx="12077131" cy="6858001"/>
          </a:xfrm>
        </p:spPr>
        <p:txBody>
          <a:bodyPr>
            <a:noAutofit/>
          </a:bodyPr>
          <a:p>
            <a:r>
              <a:rPr b="1" dirty="0" sz="2300" lang="en-US" u="sng">
                <a:solidFill>
                  <a:srgbClr val="92262E"/>
                </a:solidFill>
                <a:latin typeface="Times New Roman" panose="02020603050405020304" pitchFamily="18" charset="0"/>
                <a:cs typeface="Times New Roman" panose="02020603050405020304" pitchFamily="18" charset="0"/>
              </a:rPr>
              <a:t> rep()</a:t>
            </a:r>
            <a:r>
              <a:rPr b="1" dirty="0" sz="2300" lang="en-US" u="sng" smtClean="0">
                <a:solidFill>
                  <a:srgbClr val="92262E"/>
                </a:solidFill>
                <a:latin typeface="Times New Roman" panose="02020603050405020304" pitchFamily="18" charset="0"/>
                <a:cs typeface="Times New Roman" panose="02020603050405020304" pitchFamily="18" charset="0"/>
              </a:rPr>
              <a:t>function</a:t>
            </a:r>
          </a:p>
          <a:p>
            <a:pPr indent="0" marL="0">
              <a:buNone/>
            </a:pPr>
            <a:r>
              <a:rPr dirty="0" sz="2300" lang="en-US" smtClean="0">
                <a:latin typeface="Times New Roman" panose="02020603050405020304" pitchFamily="18" charset="0"/>
                <a:cs typeface="Times New Roman" panose="02020603050405020304" pitchFamily="18" charset="0"/>
              </a:rPr>
              <a:t> </a:t>
            </a:r>
            <a:r>
              <a:rPr dirty="0" sz="2300" lang="en-US">
                <a:latin typeface="Times New Roman" panose="02020603050405020304" pitchFamily="18" charset="0"/>
                <a:cs typeface="Times New Roman" panose="02020603050405020304" pitchFamily="18" charset="0"/>
              </a:rPr>
              <a:t>It is used to generate vectors having repeated elements in different ways &gt;rep(2,5)  # creates a vector (2,2,2,2,2</a:t>
            </a:r>
            <a:r>
              <a:rPr dirty="0" sz="2300" lang="en-US" smtClean="0">
                <a:latin typeface="Times New Roman" panose="02020603050405020304" pitchFamily="18" charset="0"/>
                <a:cs typeface="Times New Roman" panose="02020603050405020304" pitchFamily="18" charset="0"/>
              </a:rPr>
              <a:t>)</a:t>
            </a:r>
          </a:p>
          <a:p>
            <a:pPr indent="0" marL="0">
              <a:buNone/>
            </a:pPr>
            <a:r>
              <a:rPr dirty="0" sz="2300" lang="en-US" smtClean="0">
                <a:latin typeface="Times New Roman" panose="02020603050405020304" pitchFamily="18" charset="0"/>
                <a:cs typeface="Times New Roman" panose="02020603050405020304" pitchFamily="18" charset="0"/>
              </a:rPr>
              <a:t> </a:t>
            </a:r>
            <a:r>
              <a:rPr dirty="0" sz="2300" lang="en-US">
                <a:latin typeface="Times New Roman" panose="02020603050405020304" pitchFamily="18" charset="0"/>
                <a:cs typeface="Times New Roman" panose="02020603050405020304" pitchFamily="18" charset="0"/>
              </a:rPr>
              <a:t>[1] 2 2 2 2 </a:t>
            </a:r>
            <a:r>
              <a:rPr dirty="0" sz="2300" lang="en-US" smtClean="0">
                <a:latin typeface="Times New Roman" panose="02020603050405020304" pitchFamily="18" charset="0"/>
                <a:cs typeface="Times New Roman" panose="02020603050405020304" pitchFamily="18" charset="0"/>
              </a:rPr>
              <a:t>2</a:t>
            </a:r>
          </a:p>
          <a:p>
            <a:pPr indent="0" marL="0">
              <a:buNone/>
            </a:pPr>
            <a:r>
              <a:rPr dirty="0" sz="2300" lang="en-US" smtClean="0">
                <a:latin typeface="Times New Roman" panose="02020603050405020304" pitchFamily="18" charset="0"/>
                <a:cs typeface="Times New Roman" panose="02020603050405020304" pitchFamily="18" charset="0"/>
              </a:rPr>
              <a:t> </a:t>
            </a:r>
            <a:r>
              <a:rPr dirty="0" sz="2300" lang="en-US">
                <a:latin typeface="Times New Roman" panose="02020603050405020304" pitchFamily="18" charset="0"/>
                <a:cs typeface="Times New Roman" panose="02020603050405020304" pitchFamily="18" charset="0"/>
              </a:rPr>
              <a:t>&gt; rep(2,times=5</a:t>
            </a:r>
            <a:r>
              <a:rPr dirty="0" sz="2300" lang="en-US" smtClean="0">
                <a:latin typeface="Times New Roman" panose="02020603050405020304" pitchFamily="18" charset="0"/>
                <a:cs typeface="Times New Roman" panose="02020603050405020304" pitchFamily="18" charset="0"/>
              </a:rPr>
              <a:t>)</a:t>
            </a:r>
          </a:p>
          <a:p>
            <a:pPr indent="0" marL="0">
              <a:buNone/>
            </a:pPr>
            <a:r>
              <a:rPr dirty="0" sz="2300" lang="en-US" smtClean="0">
                <a:latin typeface="Times New Roman" panose="02020603050405020304" pitchFamily="18" charset="0"/>
                <a:cs typeface="Times New Roman" panose="02020603050405020304" pitchFamily="18" charset="0"/>
              </a:rPr>
              <a:t> </a:t>
            </a:r>
            <a:r>
              <a:rPr dirty="0" sz="2300" lang="en-US">
                <a:latin typeface="Times New Roman" panose="02020603050405020304" pitchFamily="18" charset="0"/>
                <a:cs typeface="Times New Roman" panose="02020603050405020304" pitchFamily="18" charset="0"/>
              </a:rPr>
              <a:t>[1] 2 2 2 2 2 </a:t>
            </a:r>
            <a:endParaRPr dirty="0" sz="2300" lang="en-US" smtClean="0">
              <a:latin typeface="Times New Roman" panose="02020603050405020304" pitchFamily="18" charset="0"/>
              <a:cs typeface="Times New Roman" panose="02020603050405020304" pitchFamily="18" charset="0"/>
            </a:endParaRPr>
          </a:p>
          <a:p>
            <a:pPr indent="0" marL="0">
              <a:buNone/>
            </a:pPr>
            <a:r>
              <a:rPr dirty="0" sz="2300" lang="en-US" smtClean="0">
                <a:latin typeface="Times New Roman" panose="02020603050405020304" pitchFamily="18" charset="0"/>
                <a:cs typeface="Times New Roman" panose="02020603050405020304" pitchFamily="18" charset="0"/>
              </a:rPr>
              <a:t>x=c(1,2)</a:t>
            </a:r>
          </a:p>
          <a:p>
            <a:pPr indent="0" marL="0">
              <a:buNone/>
            </a:pPr>
            <a:r>
              <a:rPr dirty="0" sz="2300" lang="en-US" smtClean="0">
                <a:latin typeface="Times New Roman" panose="02020603050405020304" pitchFamily="18" charset="0"/>
                <a:cs typeface="Times New Roman" panose="02020603050405020304" pitchFamily="18" charset="0"/>
              </a:rPr>
              <a:t>&gt; </a:t>
            </a:r>
            <a:r>
              <a:rPr dirty="0" sz="2300" lang="en-US">
                <a:latin typeface="Times New Roman" panose="02020603050405020304" pitchFamily="18" charset="0"/>
                <a:cs typeface="Times New Roman" panose="02020603050405020304" pitchFamily="18" charset="0"/>
              </a:rPr>
              <a:t>y=rep(x,2) </a:t>
            </a:r>
            <a:r>
              <a:rPr dirty="0" sz="2300" lang="en-US" smtClean="0">
                <a:latin typeface="Times New Roman" panose="02020603050405020304" pitchFamily="18" charset="0"/>
                <a:cs typeface="Times New Roman" panose="02020603050405020304" pitchFamily="18" charset="0"/>
              </a:rPr>
              <a:t>;y</a:t>
            </a:r>
          </a:p>
          <a:p>
            <a:pPr indent="0" marL="0">
              <a:buNone/>
            </a:pPr>
            <a:r>
              <a:rPr dirty="0" sz="2300" lang="en-US" smtClean="0">
                <a:latin typeface="Times New Roman" panose="02020603050405020304" pitchFamily="18" charset="0"/>
                <a:cs typeface="Times New Roman" panose="02020603050405020304" pitchFamily="18" charset="0"/>
              </a:rPr>
              <a:t>[</a:t>
            </a:r>
            <a:r>
              <a:rPr dirty="0" sz="2300" lang="en-US">
                <a:latin typeface="Times New Roman" panose="02020603050405020304" pitchFamily="18" charset="0"/>
                <a:cs typeface="Times New Roman" panose="02020603050405020304" pitchFamily="18" charset="0"/>
              </a:rPr>
              <a:t>1] 1 2 1 2 </a:t>
            </a:r>
            <a:endParaRPr dirty="0" sz="2300" lang="en-US" smtClean="0">
              <a:latin typeface="Times New Roman" panose="02020603050405020304" pitchFamily="18" charset="0"/>
              <a:cs typeface="Times New Roman" panose="02020603050405020304" pitchFamily="18" charset="0"/>
            </a:endParaRPr>
          </a:p>
          <a:p>
            <a:pPr indent="0" marL="0">
              <a:buNone/>
            </a:pPr>
            <a:r>
              <a:rPr b="1" dirty="0" sz="2300" lang="en-US" u="sng">
                <a:solidFill>
                  <a:srgbClr val="92262E"/>
                </a:solidFill>
                <a:latin typeface="Times New Roman" panose="02020603050405020304" pitchFamily="18" charset="0"/>
                <a:cs typeface="Times New Roman" panose="02020603050405020304" pitchFamily="18" charset="0"/>
              </a:rPr>
              <a:t>c(Combine) function</a:t>
            </a:r>
            <a:r>
              <a:rPr dirty="0" sz="2300" lang="en-US"/>
              <a:t> </a:t>
            </a:r>
          </a:p>
          <a:p>
            <a:r>
              <a:rPr dirty="0" sz="2300" lang="en-US">
                <a:latin typeface="Times New Roman" panose="02020603050405020304" pitchFamily="18" charset="0"/>
                <a:cs typeface="Times New Roman" panose="02020603050405020304" pitchFamily="18" charset="0"/>
              </a:rPr>
              <a:t>Function c is used to create a vector of isolated elements. It is also used for combining one or more vectors and elements which are arguments </a:t>
            </a:r>
          </a:p>
          <a:p>
            <a:pPr indent="0" marL="0">
              <a:buNone/>
            </a:pPr>
            <a:r>
              <a:rPr dirty="0" sz="2300" lang="en-US">
                <a:latin typeface="Times New Roman" panose="02020603050405020304" pitchFamily="18" charset="0"/>
                <a:cs typeface="Times New Roman" panose="02020603050405020304" pitchFamily="18" charset="0"/>
              </a:rPr>
              <a:t>&gt; x=1:5</a:t>
            </a:r>
          </a:p>
          <a:p>
            <a:pPr indent="0" marL="0">
              <a:buNone/>
            </a:pPr>
            <a:r>
              <a:rPr dirty="0" sz="2300" lang="en-US">
                <a:latin typeface="Times New Roman" panose="02020603050405020304" pitchFamily="18" charset="0"/>
                <a:cs typeface="Times New Roman" panose="02020603050405020304" pitchFamily="18" charset="0"/>
              </a:rPr>
              <a:t>&gt;y=c(x,7,3) #y contains elements 1,2,…,5,7,3</a:t>
            </a:r>
          </a:p>
          <a:p>
            <a:pPr indent="0" marL="0">
              <a:buNone/>
            </a:pPr>
            <a:r>
              <a:rPr dirty="0" sz="2300" lang="en-US">
                <a:latin typeface="Times New Roman" panose="02020603050405020304" pitchFamily="18" charset="0"/>
                <a:cs typeface="Times New Roman" panose="02020603050405020304" pitchFamily="18" charset="0"/>
              </a:rPr>
              <a:t>&gt;</a:t>
            </a:r>
            <a:r>
              <a:rPr dirty="0" sz="2300" lang="en-US" smtClean="0">
                <a:latin typeface="Times New Roman" panose="02020603050405020304" pitchFamily="18" charset="0"/>
                <a:cs typeface="Times New Roman" panose="02020603050405020304" pitchFamily="18" charset="0"/>
              </a:rPr>
              <a:t>y=c(9,x)</a:t>
            </a:r>
          </a:p>
          <a:p>
            <a:pPr indent="0" marL="0">
              <a:buNone/>
            </a:pPr>
            <a:r>
              <a:rPr dirty="0" sz="2300" lang="en-US">
                <a:latin typeface="Times New Roman" panose="02020603050405020304" pitchFamily="18" charset="0"/>
                <a:cs typeface="Times New Roman" panose="02020603050405020304" pitchFamily="18" charset="0"/>
              </a:rPr>
              <a:t> y=c(9,7,x,15,17)</a:t>
            </a:r>
          </a:p>
          <a:p>
            <a:pPr indent="0" marL="0">
              <a:buNone/>
            </a:pPr>
            <a:endParaRPr dirty="0" sz="2300" lang="en-US">
              <a:latin typeface="Times New Roman" panose="02020603050405020304" pitchFamily="18" charset="0"/>
              <a:cs typeface="Times New Roman" panose="02020603050405020304" pitchFamily="18" charset="0"/>
            </a:endParaRPr>
          </a:p>
        </p:txBody>
      </p:sp>
    </p:spTree>
  </p:cSld>
  <p:clrMapOvr>
    <a:masterClrMapping/>
  </p:clrMapOvr>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70" name=""/>
        <p:cNvGrpSpPr/>
        <p:nvPr/>
      </p:nvGrpSpPr>
      <p:grpSpPr>
        <a:xfrm>
          <a:off x="0" y="0"/>
          <a:ext cx="0" cy="0"/>
          <a:chOff x="0" y="0"/>
          <a:chExt cx="0" cy="0"/>
        </a:xfrm>
      </p:grpSpPr>
      <p:sp>
        <p:nvSpPr>
          <p:cNvPr id="1048608" name="Content Placeholder 2"/>
          <p:cNvSpPr>
            <a:spLocks noGrp="1"/>
          </p:cNvSpPr>
          <p:nvPr>
            <p:ph idx="1"/>
          </p:nvPr>
        </p:nvSpPr>
        <p:spPr>
          <a:xfrm>
            <a:off x="0" y="-1"/>
            <a:ext cx="12192000" cy="6660107"/>
          </a:xfrm>
        </p:spPr>
        <p:txBody>
          <a:bodyPr>
            <a:normAutofit/>
          </a:bodyPr>
          <a:p>
            <a:pPr indent="0" marL="0">
              <a:buNone/>
            </a:pPr>
            <a:r>
              <a:rPr b="1" dirty="0" lang="en-US" u="sng" smtClean="0">
                <a:solidFill>
                  <a:srgbClr val="92262E"/>
                </a:solidFill>
                <a:latin typeface="Times New Roman" panose="02020603050405020304" pitchFamily="18" charset="0"/>
                <a:cs typeface="Times New Roman" panose="02020603050405020304" pitchFamily="18" charset="0"/>
              </a:rPr>
              <a:t>c(Combine</a:t>
            </a:r>
            <a:r>
              <a:rPr b="1" dirty="0" lang="en-US" u="sng">
                <a:solidFill>
                  <a:srgbClr val="92262E"/>
                </a:solidFill>
                <a:latin typeface="Times New Roman" panose="02020603050405020304" pitchFamily="18" charset="0"/>
                <a:cs typeface="Times New Roman" panose="02020603050405020304" pitchFamily="18" charset="0"/>
              </a:rPr>
              <a:t>) function</a:t>
            </a:r>
            <a:r>
              <a:rPr dirty="0" lang="en-US"/>
              <a:t> </a:t>
            </a:r>
            <a:endParaRPr dirty="0" lang="en-US" smtClean="0"/>
          </a:p>
          <a:p>
            <a:r>
              <a:rPr dirty="0" lang="en-US" smtClean="0">
                <a:latin typeface="Times New Roman" panose="02020603050405020304" pitchFamily="18" charset="0"/>
                <a:cs typeface="Times New Roman" panose="02020603050405020304" pitchFamily="18" charset="0"/>
              </a:rPr>
              <a:t>Function </a:t>
            </a:r>
            <a:r>
              <a:rPr dirty="0" lang="en-US">
                <a:latin typeface="Times New Roman" panose="02020603050405020304" pitchFamily="18" charset="0"/>
                <a:cs typeface="Times New Roman" panose="02020603050405020304" pitchFamily="18" charset="0"/>
              </a:rPr>
              <a:t>c is used to create a vector of isolated elements. It is also used for combining one or more vectors and elements which are arguments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&gt; x=1:5</a:t>
            </a:r>
          </a:p>
          <a:p>
            <a:pPr indent="0" marL="0">
              <a:buNone/>
            </a:pPr>
            <a:r>
              <a:rPr dirty="0" lang="en-US">
                <a:latin typeface="Times New Roman" panose="02020603050405020304" pitchFamily="18" charset="0"/>
                <a:cs typeface="Times New Roman" panose="02020603050405020304" pitchFamily="18" charset="0"/>
              </a:rPr>
              <a:t>&gt;</a:t>
            </a:r>
            <a:r>
              <a:rPr dirty="0" lang="en-US" smtClean="0">
                <a:latin typeface="Times New Roman" panose="02020603050405020304" pitchFamily="18" charset="0"/>
                <a:cs typeface="Times New Roman" panose="02020603050405020304" pitchFamily="18" charset="0"/>
              </a:rPr>
              <a:t>y=c(x,7,3</a:t>
            </a:r>
            <a:r>
              <a:rPr dirty="0" lang="en-US">
                <a:latin typeface="Times New Roman" panose="02020603050405020304" pitchFamily="18" charset="0"/>
                <a:cs typeface="Times New Roman" panose="02020603050405020304" pitchFamily="18" charset="0"/>
              </a:rPr>
              <a:t>) #y contains elements 1,2,…,</a:t>
            </a:r>
            <a:r>
              <a:rPr dirty="0" lang="en-US" smtClean="0">
                <a:latin typeface="Times New Roman" panose="02020603050405020304" pitchFamily="18" charset="0"/>
                <a:cs typeface="Times New Roman" panose="02020603050405020304" pitchFamily="18" charset="0"/>
              </a:rPr>
              <a:t>5,7,3</a:t>
            </a:r>
          </a:p>
          <a:p>
            <a:pPr indent="0" marL="0">
              <a:buNone/>
            </a:pPr>
            <a:r>
              <a:rPr dirty="0" lang="en-US">
                <a:latin typeface="Times New Roman" panose="02020603050405020304" pitchFamily="18" charset="0"/>
                <a:cs typeface="Times New Roman" panose="02020603050405020304" pitchFamily="18" charset="0"/>
              </a:rPr>
              <a:t>&gt;</a:t>
            </a:r>
            <a:r>
              <a:rPr dirty="0" lang="en-US" smtClean="0">
                <a:latin typeface="Times New Roman" panose="02020603050405020304" pitchFamily="18" charset="0"/>
                <a:cs typeface="Times New Roman" panose="02020603050405020304" pitchFamily="18" charset="0"/>
              </a:rPr>
              <a:t>y=c(9,x)</a:t>
            </a:r>
          </a:p>
          <a:p>
            <a:pPr indent="0" marL="0">
              <a:buNone/>
            </a:pPr>
            <a:r>
              <a:rPr b="1" dirty="0" lang="en-US" u="sng">
                <a:solidFill>
                  <a:srgbClr val="92262E"/>
                </a:solidFill>
                <a:latin typeface="Times New Roman" panose="02020603050405020304" pitchFamily="18" charset="0"/>
                <a:cs typeface="Times New Roman" panose="02020603050405020304" pitchFamily="18" charset="0"/>
              </a:rPr>
              <a:t>Arithmetic operators :</a:t>
            </a:r>
          </a:p>
          <a:p>
            <a:r>
              <a:rPr dirty="0" lang="en-US">
                <a:latin typeface="Times New Roman" panose="02020603050405020304" pitchFamily="18" charset="0"/>
                <a:cs typeface="Times New Roman" panose="02020603050405020304" pitchFamily="18" charset="0"/>
              </a:rPr>
              <a:t>Existing vectors can be further manipulated using arithmetic operators +,-,*,/,^ to create new vectors </a:t>
            </a:r>
          </a:p>
          <a:p>
            <a:pPr indent="0" marL="0">
              <a:buNone/>
            </a:pPr>
            <a:r>
              <a:rPr dirty="0" lang="en-US">
                <a:latin typeface="Times New Roman" panose="02020603050405020304" pitchFamily="18" charset="0"/>
                <a:cs typeface="Times New Roman" panose="02020603050405020304" pitchFamily="18" charset="0"/>
              </a:rPr>
              <a:t>&gt;x=c(2,6,8,10) </a:t>
            </a:r>
          </a:p>
          <a:p>
            <a:pPr indent="0" marL="0">
              <a:buNone/>
            </a:pPr>
            <a:r>
              <a:rPr dirty="0" lang="en-US">
                <a:latin typeface="Times New Roman" panose="02020603050405020304" pitchFamily="18" charset="0"/>
                <a:cs typeface="Times New Roman" panose="02020603050405020304" pitchFamily="18" charset="0"/>
              </a:rPr>
              <a:t>&gt; y=x+2</a:t>
            </a:r>
          </a:p>
          <a:p>
            <a:pPr indent="0" marL="0">
              <a:buNone/>
            </a:pPr>
            <a:r>
              <a:rPr dirty="0" lang="en-US">
                <a:latin typeface="Times New Roman" panose="02020603050405020304" pitchFamily="18" charset="0"/>
                <a:cs typeface="Times New Roman" panose="02020603050405020304" pitchFamily="18" charset="0"/>
              </a:rPr>
              <a:t>&gt;z=1/x </a:t>
            </a:r>
          </a:p>
          <a:p>
            <a:pPr indent="0" marL="0">
              <a:buNone/>
            </a:pPr>
            <a:r>
              <a:rPr dirty="0" lang="en-US">
                <a:latin typeface="Times New Roman" panose="02020603050405020304" pitchFamily="18" charset="0"/>
                <a:cs typeface="Times New Roman" panose="02020603050405020304" pitchFamily="18" charset="0"/>
              </a:rPr>
              <a:t>&gt;w=y-z </a:t>
            </a:r>
          </a:p>
          <a:p>
            <a:pPr indent="0" marL="0">
              <a:buNone/>
            </a:pPr>
            <a:r>
              <a:rPr dirty="0" lang="en-US">
                <a:latin typeface="Times New Roman" panose="02020603050405020304" pitchFamily="18" charset="0"/>
                <a:cs typeface="Times New Roman" panose="02020603050405020304" pitchFamily="18" charset="0"/>
              </a:rPr>
              <a:t>&gt;y=x # vector x is assigned to  vector y</a:t>
            </a:r>
          </a:p>
          <a:p>
            <a:pPr indent="0" marL="0">
              <a:buNone/>
            </a:pPr>
            <a:r>
              <a:rPr dirty="0" lang="en-US" smtClean="0">
                <a:latin typeface="Times New Roman" panose="02020603050405020304" pitchFamily="18" charset="0"/>
                <a:cs typeface="Times New Roman" panose="02020603050405020304" pitchFamily="18" charset="0"/>
              </a:rPr>
              <a:t>&gt;y1=c(y,2,5</a:t>
            </a:r>
            <a:r>
              <a:rPr dirty="0" lang="en-US">
                <a:latin typeface="Times New Roman" panose="02020603050405020304" pitchFamily="18" charset="0"/>
                <a:cs typeface="Times New Roman" panose="02020603050405020304" pitchFamily="18" charset="0"/>
              </a:rPr>
              <a:t>) </a:t>
            </a:r>
            <a:endParaRPr dirty="0" lang="en-US" smtClean="0">
              <a:latin typeface="Times New Roman" panose="02020603050405020304" pitchFamily="18" charset="0"/>
              <a:cs typeface="Times New Roman" panose="02020603050405020304" pitchFamily="18" charset="0"/>
            </a:endParaRPr>
          </a:p>
          <a:p>
            <a:pPr indent="0" marL="0">
              <a:buNone/>
            </a:pP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Vectors </a:t>
            </a:r>
            <a:r>
              <a:rPr dirty="0" lang="en-US">
                <a:latin typeface="Times New Roman" panose="02020603050405020304" pitchFamily="18" charset="0"/>
                <a:cs typeface="Times New Roman" panose="02020603050405020304" pitchFamily="18" charset="0"/>
              </a:rPr>
              <a:t>can be used in arithmetic expressions in which these operations are performed element by element.</a:t>
            </a:r>
          </a:p>
          <a:p>
            <a:pPr>
              <a:buFont typeface="Wingdings" panose="05000000000000000000" pitchFamily="2" charset="2"/>
              <a:buChar char="Ø"/>
            </a:pPr>
            <a:endParaRPr dirty="0" lang="en-US">
              <a:latin typeface="Times New Roman" panose="02020603050405020304" pitchFamily="18" charset="0"/>
              <a:cs typeface="Times New Roman" panose="02020603050405020304" pitchFamily="18" charset="0"/>
            </a:endParaRPr>
          </a:p>
        </p:txBody>
      </p:sp>
    </p:spTree>
  </p:cSld>
  <p:clrMapOvr>
    <a:masterClrMapping/>
  </p:clrMapOvr>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71" name=""/>
        <p:cNvGrpSpPr/>
        <p:nvPr/>
      </p:nvGrpSpPr>
      <p:grpSpPr>
        <a:xfrm>
          <a:off x="0" y="0"/>
          <a:ext cx="0" cy="0"/>
          <a:chOff x="0" y="0"/>
          <a:chExt cx="0" cy="0"/>
        </a:xfrm>
      </p:grpSpPr>
      <p:sp>
        <p:nvSpPr>
          <p:cNvPr id="1048609" name="Content Placeholder 2"/>
          <p:cNvSpPr>
            <a:spLocks noGrp="1"/>
          </p:cNvSpPr>
          <p:nvPr>
            <p:ph idx="1"/>
          </p:nvPr>
        </p:nvSpPr>
        <p:spPr>
          <a:xfrm>
            <a:off x="-1" y="0"/>
            <a:ext cx="12192001" cy="6858000"/>
          </a:xfrm>
        </p:spPr>
        <p:txBody>
          <a:bodyPr>
            <a:normAutofit/>
          </a:bodyPr>
          <a:p>
            <a:pPr algn="just" indent="0" marL="0">
              <a:buNone/>
            </a:pPr>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Vectors occurring in the same expression need not all be of same length</a:t>
            </a:r>
            <a:r>
              <a:rPr dirty="0" lang="en-US" smtClean="0">
                <a:latin typeface="Times New Roman" panose="02020603050405020304" pitchFamily="18" charset="0"/>
                <a:cs typeface="Times New Roman" panose="02020603050405020304" pitchFamily="18" charset="0"/>
              </a:rPr>
              <a:t>. If </a:t>
            </a:r>
            <a:r>
              <a:rPr dirty="0" lang="en-US">
                <a:latin typeface="Times New Roman" panose="02020603050405020304" pitchFamily="18" charset="0"/>
                <a:cs typeface="Times New Roman" panose="02020603050405020304" pitchFamily="18" charset="0"/>
              </a:rPr>
              <a:t>they are not then the resulting value of expression is a vector with same length as the longest vector occurring in expression. Shorter vectors in the expression are recycled as needed until they match the length of longest vector </a:t>
            </a:r>
            <a:endParaRPr dirty="0" lang="en-US" smtClean="0">
              <a:latin typeface="Times New Roman" panose="02020603050405020304" pitchFamily="18" charset="0"/>
              <a:cs typeface="Times New Roman" panose="02020603050405020304" pitchFamily="18" charset="0"/>
            </a:endParaRPr>
          </a:p>
          <a:p>
            <a:pPr algn="just" indent="0" marL="0">
              <a:buNone/>
            </a:pPr>
            <a:r>
              <a:rPr dirty="0" lang="en-US" smtClean="0">
                <a:latin typeface="Times New Roman" panose="02020603050405020304" pitchFamily="18" charset="0"/>
                <a:cs typeface="Times New Roman" panose="02020603050405020304" pitchFamily="18" charset="0"/>
              </a:rPr>
              <a:t>&gt;</a:t>
            </a:r>
            <a:r>
              <a:rPr dirty="0" lang="en-US">
                <a:latin typeface="Times New Roman" panose="02020603050405020304" pitchFamily="18" charset="0"/>
                <a:cs typeface="Times New Roman" panose="02020603050405020304" pitchFamily="18" charset="0"/>
              </a:rPr>
              <a:t>x1=c(1,5,2,3,7,9) </a:t>
            </a:r>
            <a:endParaRPr dirty="0" lang="en-US" smtClean="0">
              <a:latin typeface="Times New Roman" panose="02020603050405020304" pitchFamily="18" charset="0"/>
              <a:cs typeface="Times New Roman" panose="02020603050405020304" pitchFamily="18" charset="0"/>
            </a:endParaRPr>
          </a:p>
          <a:p>
            <a:pPr algn="just" indent="0" marL="0">
              <a:buNone/>
            </a:pPr>
            <a:r>
              <a:rPr dirty="0" lang="en-US" smtClean="0">
                <a:latin typeface="Times New Roman" panose="02020603050405020304" pitchFamily="18" charset="0"/>
                <a:cs typeface="Times New Roman" panose="02020603050405020304" pitchFamily="18" charset="0"/>
              </a:rPr>
              <a:t>&gt;x2=c(1,2,3)</a:t>
            </a:r>
          </a:p>
          <a:p>
            <a:pPr algn="just" indent="0" marL="0">
              <a:buNone/>
            </a:pPr>
            <a:r>
              <a:rPr dirty="0" lang="en-US" smtClean="0">
                <a:latin typeface="Times New Roman" panose="02020603050405020304" pitchFamily="18" charset="0"/>
                <a:cs typeface="Times New Roman" panose="02020603050405020304" pitchFamily="18" charset="0"/>
              </a:rPr>
              <a:t>&gt; </a:t>
            </a:r>
            <a:r>
              <a:rPr dirty="0" lang="en-US">
                <a:latin typeface="Times New Roman" panose="02020603050405020304" pitchFamily="18" charset="0"/>
                <a:cs typeface="Times New Roman" panose="02020603050405020304" pitchFamily="18" charset="0"/>
              </a:rPr>
              <a:t>x3=3*x1+x2 </a:t>
            </a:r>
            <a:endParaRPr dirty="0" lang="en-US" smtClean="0">
              <a:latin typeface="Times New Roman" panose="02020603050405020304" pitchFamily="18" charset="0"/>
              <a:cs typeface="Times New Roman" panose="02020603050405020304" pitchFamily="18" charset="0"/>
            </a:endParaRPr>
          </a:p>
          <a:p>
            <a:pPr algn="just" indent="0" marL="0">
              <a:buNone/>
            </a:pPr>
            <a:r>
              <a:rPr dirty="0" lang="en-US" smtClean="0">
                <a:latin typeface="Times New Roman" panose="02020603050405020304" pitchFamily="18" charset="0"/>
                <a:cs typeface="Times New Roman" panose="02020603050405020304" pitchFamily="18" charset="0"/>
              </a:rPr>
              <a:t>&gt; </a:t>
            </a:r>
            <a:r>
              <a:rPr dirty="0" lang="en-US">
                <a:latin typeface="Times New Roman" panose="02020603050405020304" pitchFamily="18" charset="0"/>
                <a:cs typeface="Times New Roman" panose="02020603050405020304" pitchFamily="18" charset="0"/>
              </a:rPr>
              <a:t>x3 </a:t>
            </a:r>
            <a:endParaRPr dirty="0" lang="en-US" smtClean="0">
              <a:latin typeface="Times New Roman" panose="02020603050405020304" pitchFamily="18" charset="0"/>
              <a:cs typeface="Times New Roman" panose="02020603050405020304" pitchFamily="18" charset="0"/>
            </a:endParaRPr>
          </a:p>
          <a:p>
            <a:pPr algn="just" indent="0" marL="0">
              <a:buNone/>
            </a:pPr>
            <a:r>
              <a:rPr dirty="0" lang="en-US" smtClean="0">
                <a:latin typeface="Times New Roman" panose="02020603050405020304" pitchFamily="18" charset="0"/>
                <a:cs typeface="Times New Roman" panose="02020603050405020304" pitchFamily="18" charset="0"/>
              </a:rPr>
              <a:t>[</a:t>
            </a:r>
            <a:r>
              <a:rPr dirty="0" lang="en-US">
                <a:latin typeface="Times New Roman" panose="02020603050405020304" pitchFamily="18" charset="0"/>
                <a:cs typeface="Times New Roman" panose="02020603050405020304" pitchFamily="18" charset="0"/>
              </a:rPr>
              <a:t>1]  4 17  9 10 23 30 </a:t>
            </a:r>
            <a:endParaRPr dirty="0" lang="en-US" smtClean="0">
              <a:latin typeface="Times New Roman" panose="02020603050405020304" pitchFamily="18" charset="0"/>
              <a:cs typeface="Times New Roman" panose="02020603050405020304" pitchFamily="18" charset="0"/>
            </a:endParaRPr>
          </a:p>
          <a:p>
            <a:pPr algn="just" indent="0" marL="0">
              <a:buNone/>
            </a:pPr>
            <a:endParaRPr dirty="0" lang="en-US" smtClean="0">
              <a:latin typeface="Times New Roman" panose="02020603050405020304" pitchFamily="18" charset="0"/>
              <a:cs typeface="Times New Roman" panose="02020603050405020304" pitchFamily="18" charset="0"/>
            </a:endParaRPr>
          </a:p>
          <a:p>
            <a:pPr algn="just"/>
            <a:r>
              <a:rPr dirty="0" lang="en-US">
                <a:latin typeface="Times New Roman" panose="02020603050405020304" pitchFamily="18" charset="0"/>
                <a:cs typeface="Times New Roman" panose="02020603050405020304" pitchFamily="18" charset="0"/>
              </a:rPr>
              <a:t>While applying simple arithmetic functions and operators to vectors proper care should be taken. If the operands are of different lengths then the shorter of the two is extended by repetition. However, if the length of longer is not multiple of length of shorter then warning message is displayed &gt;x=c(1,4,6,7);y=c(7,8);z=x+y;z;y1=c(3,5,6);z1=x+y1; </a:t>
            </a:r>
            <a:endParaRPr dirty="0" lang="en-US" smtClean="0">
              <a:latin typeface="Times New Roman" panose="02020603050405020304" pitchFamily="18" charset="0"/>
              <a:cs typeface="Times New Roman" panose="02020603050405020304" pitchFamily="18" charset="0"/>
            </a:endParaRPr>
          </a:p>
          <a:p>
            <a:pPr algn="just" indent="0" marL="0">
              <a:buNone/>
            </a:pPr>
            <a:r>
              <a:rPr dirty="0" lang="en-US" smtClean="0">
                <a:latin typeface="Times New Roman" panose="02020603050405020304" pitchFamily="18" charset="0"/>
                <a:cs typeface="Times New Roman" panose="02020603050405020304" pitchFamily="18" charset="0"/>
              </a:rPr>
              <a:t>[</a:t>
            </a:r>
            <a:r>
              <a:rPr dirty="0" lang="en-US">
                <a:latin typeface="Times New Roman" panose="02020603050405020304" pitchFamily="18" charset="0"/>
                <a:cs typeface="Times New Roman" panose="02020603050405020304" pitchFamily="18" charset="0"/>
              </a:rPr>
              <a:t>1]  8 12 13 15 </a:t>
            </a:r>
            <a:endParaRPr dirty="0" lang="en-US" smtClean="0">
              <a:latin typeface="Times New Roman" panose="02020603050405020304" pitchFamily="18" charset="0"/>
              <a:cs typeface="Times New Roman" panose="02020603050405020304" pitchFamily="18" charset="0"/>
            </a:endParaRPr>
          </a:p>
          <a:p>
            <a:pPr algn="just" indent="0" marL="0">
              <a:buNone/>
            </a:pPr>
            <a:r>
              <a:rPr dirty="0" lang="en-US" smtClean="0">
                <a:latin typeface="Times New Roman" panose="02020603050405020304" pitchFamily="18" charset="0"/>
                <a:cs typeface="Times New Roman" panose="02020603050405020304" pitchFamily="18" charset="0"/>
              </a:rPr>
              <a:t>Warning message: In </a:t>
            </a:r>
            <a:r>
              <a:rPr dirty="0" lang="en-US">
                <a:latin typeface="Times New Roman" panose="02020603050405020304" pitchFamily="18" charset="0"/>
                <a:cs typeface="Times New Roman" panose="02020603050405020304" pitchFamily="18" charset="0"/>
              </a:rPr>
              <a:t>x + y1 </a:t>
            </a:r>
            <a:r>
              <a:rPr dirty="0" lang="en-US" smtClean="0">
                <a:latin typeface="Times New Roman" panose="02020603050405020304" pitchFamily="18" charset="0"/>
                <a:cs typeface="Times New Roman" panose="02020603050405020304" pitchFamily="18" charset="0"/>
              </a:rPr>
              <a:t>:longer </a:t>
            </a:r>
            <a:r>
              <a:rPr dirty="0" lang="en-US">
                <a:latin typeface="Times New Roman" panose="02020603050405020304" pitchFamily="18" charset="0"/>
                <a:cs typeface="Times New Roman" panose="02020603050405020304" pitchFamily="18" charset="0"/>
              </a:rPr>
              <a:t>object length is not a multiple of shorter object length. </a:t>
            </a:r>
            <a:endParaRPr dirty="0" lang="en-US" smtClean="0">
              <a:latin typeface="Times New Roman" panose="02020603050405020304" pitchFamily="18" charset="0"/>
              <a:cs typeface="Times New Roman" panose="02020603050405020304" pitchFamily="18" charset="0"/>
            </a:endParaRPr>
          </a:p>
          <a:p>
            <a:pPr algn="just" indent="0" marL="0">
              <a:buNone/>
            </a:pPr>
            <a:endParaRPr dirty="0" lang="en-US">
              <a:latin typeface="Times New Roman" panose="02020603050405020304" pitchFamily="18" charset="0"/>
              <a:cs typeface="Times New Roman" panose="02020603050405020304" pitchFamily="18" charset="0"/>
            </a:endParaRPr>
          </a:p>
        </p:txBody>
      </p:sp>
    </p:spTree>
  </p:cSld>
  <p:clrMapOvr>
    <a:masterClrMapping/>
  </p:clrMapOvr>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72" name=""/>
        <p:cNvGrpSpPr/>
        <p:nvPr/>
      </p:nvGrpSpPr>
      <p:grpSpPr>
        <a:xfrm>
          <a:off x="0" y="0"/>
          <a:ext cx="0" cy="0"/>
          <a:chOff x="0" y="0"/>
          <a:chExt cx="0" cy="0"/>
        </a:xfrm>
      </p:grpSpPr>
      <p:sp>
        <p:nvSpPr>
          <p:cNvPr id="1048610" name="Content Placeholder 2"/>
          <p:cNvSpPr>
            <a:spLocks noGrp="1"/>
          </p:cNvSpPr>
          <p:nvPr>
            <p:ph idx="1"/>
          </p:nvPr>
        </p:nvSpPr>
        <p:spPr>
          <a:xfrm>
            <a:off x="0" y="0"/>
            <a:ext cx="12192000" cy="6858000"/>
          </a:xfrm>
        </p:spPr>
        <p:txBody>
          <a:bodyPr>
            <a:noAutofit/>
          </a:bodyPr>
          <a:p>
            <a:r>
              <a:rPr b="1" dirty="0" sz="2400" lang="en-US" u="sng">
                <a:solidFill>
                  <a:srgbClr val="92262E"/>
                </a:solidFill>
                <a:latin typeface="Times New Roman" panose="02020603050405020304" pitchFamily="18" charset="0"/>
                <a:cs typeface="Times New Roman" panose="02020603050405020304" pitchFamily="18" charset="0"/>
              </a:rPr>
              <a:t> Accessing </a:t>
            </a:r>
            <a:r>
              <a:rPr b="1" dirty="0" sz="2400" lang="en-US" u="sng" smtClean="0">
                <a:solidFill>
                  <a:srgbClr val="92262E"/>
                </a:solidFill>
                <a:latin typeface="Times New Roman" panose="02020603050405020304" pitchFamily="18" charset="0"/>
                <a:cs typeface="Times New Roman" panose="02020603050405020304" pitchFamily="18" charset="0"/>
              </a:rPr>
              <a:t>Vectors:</a:t>
            </a:r>
            <a:endParaRPr b="1" dirty="0" sz="2400" lang="en-US" u="sng">
              <a:solidFill>
                <a:srgbClr val="92262E"/>
              </a:solidFill>
              <a:latin typeface="Times New Roman" panose="02020603050405020304" pitchFamily="18" charset="0"/>
              <a:cs typeface="Times New Roman" panose="02020603050405020304" pitchFamily="18" charset="0"/>
            </a:endParaRPr>
          </a:p>
          <a:p>
            <a:pPr indent="0" marL="0">
              <a:buNone/>
            </a:pPr>
            <a:r>
              <a:rPr dirty="0" sz="2000" lang="en-US">
                <a:latin typeface="Times New Roman" panose="02020603050405020304" pitchFamily="18" charset="0"/>
                <a:cs typeface="Times New Roman" panose="02020603050405020304" pitchFamily="18" charset="0"/>
              </a:rPr>
              <a:t>• Individual elements of a vector can be accessed by using indices</a:t>
            </a:r>
          </a:p>
          <a:p>
            <a:pPr indent="0" marL="0">
              <a:buNone/>
            </a:pPr>
            <a:r>
              <a:rPr dirty="0" sz="2000" lang="en-US" smtClean="0">
                <a:latin typeface="Times New Roman" panose="02020603050405020304" pitchFamily="18" charset="0"/>
                <a:cs typeface="Times New Roman" panose="02020603050405020304" pitchFamily="18" charset="0"/>
              </a:rPr>
              <a:t>&gt; </a:t>
            </a:r>
            <a:r>
              <a:rPr dirty="0" sz="2000" lang="en-US">
                <a:latin typeface="Times New Roman" panose="02020603050405020304" pitchFamily="18" charset="0"/>
                <a:cs typeface="Times New Roman" panose="02020603050405020304" pitchFamily="18" charset="0"/>
              </a:rPr>
              <a:t>x=c(1,6,3,8,2) </a:t>
            </a:r>
            <a:endParaRPr dirty="0" sz="2000" lang="en-US" smtClean="0">
              <a:latin typeface="Times New Roman" panose="02020603050405020304" pitchFamily="18" charset="0"/>
              <a:cs typeface="Times New Roman" panose="02020603050405020304" pitchFamily="18" charset="0"/>
            </a:endParaRPr>
          </a:p>
          <a:p>
            <a:pPr indent="0" marL="0">
              <a:buNone/>
            </a:pPr>
            <a:r>
              <a:rPr dirty="0" sz="2000" lang="en-US" smtClean="0">
                <a:latin typeface="Times New Roman" panose="02020603050405020304" pitchFamily="18" charset="0"/>
                <a:cs typeface="Times New Roman" panose="02020603050405020304" pitchFamily="18" charset="0"/>
              </a:rPr>
              <a:t> </a:t>
            </a:r>
            <a:r>
              <a:rPr dirty="0" sz="2000" lang="en-US">
                <a:latin typeface="Times New Roman" panose="02020603050405020304" pitchFamily="18" charset="0"/>
                <a:cs typeface="Times New Roman" panose="02020603050405020304" pitchFamily="18" charset="0"/>
              </a:rPr>
              <a:t>x[1]   #first element of vector x is accessed </a:t>
            </a:r>
            <a:endParaRPr dirty="0" sz="2000" lang="en-US" smtClean="0">
              <a:latin typeface="Times New Roman" panose="02020603050405020304" pitchFamily="18" charset="0"/>
              <a:cs typeface="Times New Roman" panose="02020603050405020304" pitchFamily="18" charset="0"/>
            </a:endParaRPr>
          </a:p>
          <a:p>
            <a:pPr indent="0" marL="0">
              <a:buNone/>
            </a:pPr>
            <a:r>
              <a:rPr dirty="0" sz="2000" lang="en-US" smtClean="0">
                <a:latin typeface="Times New Roman" panose="02020603050405020304" pitchFamily="18" charset="0"/>
                <a:cs typeface="Times New Roman" panose="02020603050405020304" pitchFamily="18" charset="0"/>
              </a:rPr>
              <a:t>[</a:t>
            </a:r>
            <a:r>
              <a:rPr dirty="0" sz="2000" lang="en-US">
                <a:latin typeface="Times New Roman" panose="02020603050405020304" pitchFamily="18" charset="0"/>
                <a:cs typeface="Times New Roman" panose="02020603050405020304" pitchFamily="18" charset="0"/>
              </a:rPr>
              <a:t>1] 1 </a:t>
            </a:r>
            <a:endParaRPr dirty="0" sz="2000" lang="en-US" smtClean="0">
              <a:latin typeface="Times New Roman" panose="02020603050405020304" pitchFamily="18" charset="0"/>
              <a:cs typeface="Times New Roman" panose="02020603050405020304" pitchFamily="18" charset="0"/>
            </a:endParaRPr>
          </a:p>
          <a:p>
            <a:pPr indent="0" marL="0">
              <a:buNone/>
            </a:pPr>
            <a:r>
              <a:rPr dirty="0" sz="2000" lang="en-US" smtClean="0">
                <a:latin typeface="Times New Roman" panose="02020603050405020304" pitchFamily="18" charset="0"/>
                <a:cs typeface="Times New Roman" panose="02020603050405020304" pitchFamily="18" charset="0"/>
              </a:rPr>
              <a:t>x[2:4]</a:t>
            </a:r>
          </a:p>
          <a:p>
            <a:pPr indent="0" marL="0">
              <a:buNone/>
            </a:pPr>
            <a:r>
              <a:rPr dirty="0" sz="2000" lang="en-US" smtClean="0">
                <a:latin typeface="Times New Roman" panose="02020603050405020304" pitchFamily="18" charset="0"/>
                <a:cs typeface="Times New Roman" panose="02020603050405020304" pitchFamily="18" charset="0"/>
              </a:rPr>
              <a:t> [1] 6 3 8</a:t>
            </a:r>
          </a:p>
          <a:p>
            <a:pPr indent="0" marL="0">
              <a:buNone/>
            </a:pPr>
            <a:r>
              <a:rPr dirty="0" sz="2000" lang="en-US" smtClean="0">
                <a:latin typeface="Times New Roman" panose="02020603050405020304" pitchFamily="18" charset="0"/>
                <a:cs typeface="Times New Roman" panose="02020603050405020304" pitchFamily="18" charset="0"/>
              </a:rPr>
              <a:t> &gt; x[c(1,3)] </a:t>
            </a:r>
          </a:p>
          <a:p>
            <a:pPr indent="0" marL="0">
              <a:buNone/>
            </a:pPr>
            <a:r>
              <a:rPr dirty="0" sz="2000" lang="en-US" smtClean="0">
                <a:latin typeface="Times New Roman" panose="02020603050405020304" pitchFamily="18" charset="0"/>
                <a:cs typeface="Times New Roman" panose="02020603050405020304" pitchFamily="18" charset="0"/>
              </a:rPr>
              <a:t>[1] 1 3 </a:t>
            </a:r>
          </a:p>
          <a:p>
            <a:pPr indent="0" marL="0">
              <a:buNone/>
            </a:pPr>
            <a:r>
              <a:rPr dirty="0" sz="2000" lang="en-US" smtClean="0">
                <a:latin typeface="Times New Roman" panose="02020603050405020304" pitchFamily="18" charset="0"/>
                <a:cs typeface="Times New Roman" panose="02020603050405020304" pitchFamily="18" charset="0"/>
              </a:rPr>
              <a:t>&gt; x[4:2] </a:t>
            </a:r>
          </a:p>
          <a:p>
            <a:pPr indent="0" marL="0">
              <a:buNone/>
            </a:pPr>
            <a:r>
              <a:rPr dirty="0" sz="2000" lang="en-US" smtClean="0">
                <a:latin typeface="Times New Roman" panose="02020603050405020304" pitchFamily="18" charset="0"/>
                <a:cs typeface="Times New Roman" panose="02020603050405020304" pitchFamily="18" charset="0"/>
              </a:rPr>
              <a:t>[1] 8 3 6 </a:t>
            </a:r>
          </a:p>
          <a:p>
            <a:pPr indent="0" marL="0">
              <a:buNone/>
            </a:pPr>
            <a:r>
              <a:rPr dirty="0" sz="2000" lang="en-US" smtClean="0">
                <a:latin typeface="Times New Roman" panose="02020603050405020304" pitchFamily="18" charset="0"/>
                <a:cs typeface="Times New Roman" panose="02020603050405020304" pitchFamily="18" charset="0"/>
              </a:rPr>
              <a:t>&gt; x[x&gt;3]</a:t>
            </a:r>
          </a:p>
          <a:p>
            <a:pPr indent="0" marL="0">
              <a:buNone/>
            </a:pPr>
            <a:r>
              <a:rPr dirty="0" sz="2000" lang="en-US" smtClean="0">
                <a:latin typeface="Times New Roman" panose="02020603050405020304" pitchFamily="18" charset="0"/>
                <a:cs typeface="Times New Roman" panose="02020603050405020304" pitchFamily="18" charset="0"/>
              </a:rPr>
              <a:t> [1] 6 8 </a:t>
            </a:r>
          </a:p>
          <a:p>
            <a:pPr indent="0" marL="0">
              <a:buNone/>
            </a:pPr>
            <a:r>
              <a:rPr dirty="0" sz="2000" lang="en-US" smtClean="0">
                <a:latin typeface="Times New Roman" panose="02020603050405020304" pitchFamily="18" charset="0"/>
                <a:cs typeface="Times New Roman" panose="02020603050405020304" pitchFamily="18" charset="0"/>
              </a:rPr>
              <a:t>&gt; x[-1] </a:t>
            </a:r>
          </a:p>
          <a:p>
            <a:pPr indent="0" marL="0">
              <a:buNone/>
            </a:pPr>
            <a:r>
              <a:rPr dirty="0" sz="2000" lang="en-US" smtClean="0">
                <a:latin typeface="Times New Roman" panose="02020603050405020304" pitchFamily="18" charset="0"/>
                <a:cs typeface="Times New Roman" panose="02020603050405020304" pitchFamily="18" charset="0"/>
              </a:rPr>
              <a:t>[1] 6 3 8 2 </a:t>
            </a:r>
          </a:p>
          <a:p>
            <a:pPr indent="0" marL="0">
              <a:buNone/>
            </a:pPr>
            <a:r>
              <a:rPr dirty="0" sz="2000" lang="en-US" smtClean="0">
                <a:latin typeface="Times New Roman" panose="02020603050405020304" pitchFamily="18" charset="0"/>
                <a:cs typeface="Times New Roman" panose="02020603050405020304" pitchFamily="18" charset="0"/>
              </a:rPr>
              <a:t>&gt;x[-1:-3]   #elements except first to third are accessed</a:t>
            </a:r>
          </a:p>
          <a:p>
            <a:pPr indent="0" marL="0">
              <a:buNone/>
            </a:pPr>
            <a:r>
              <a:rPr dirty="0" sz="2000" lang="en-US" smtClean="0">
                <a:latin typeface="Times New Roman" panose="02020603050405020304" pitchFamily="18" charset="0"/>
                <a:cs typeface="Times New Roman" panose="02020603050405020304" pitchFamily="18" charset="0"/>
              </a:rPr>
              <a:t> [1] 8 2 </a:t>
            </a:r>
            <a:endParaRPr dirty="0" sz="2000" lang="en-US">
              <a:latin typeface="Times New Roman" panose="02020603050405020304" pitchFamily="18" charset="0"/>
              <a:cs typeface="Times New Roman" panose="02020603050405020304" pitchFamily="18" charset="0"/>
            </a:endParaRPr>
          </a:p>
        </p:txBody>
      </p:sp>
    </p:spTree>
  </p:cSld>
  <p:clrMapOvr>
    <a:masterClrMapping/>
  </p:clrMapOvr>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611" name="Content Placeholder 2"/>
          <p:cNvSpPr>
            <a:spLocks noGrp="1"/>
          </p:cNvSpPr>
          <p:nvPr>
            <p:ph idx="1"/>
          </p:nvPr>
        </p:nvSpPr>
        <p:spPr>
          <a:xfrm>
            <a:off x="0" y="0"/>
            <a:ext cx="12192000" cy="6858000"/>
          </a:xfrm>
        </p:spPr>
        <p:txBody>
          <a:bodyPr>
            <a:normAutofit/>
          </a:bodyPr>
          <a:p>
            <a:r>
              <a:rPr dirty="0" lang="en-US">
                <a:latin typeface="Times New Roman" panose="02020603050405020304" pitchFamily="18" charset="0"/>
                <a:cs typeface="Times New Roman" panose="02020603050405020304" pitchFamily="18" charset="0"/>
              </a:rPr>
              <a:t> </a:t>
            </a:r>
            <a:r>
              <a:rPr b="1" dirty="0" lang="en-US" u="sng">
                <a:solidFill>
                  <a:srgbClr val="92262E"/>
                </a:solidFill>
                <a:latin typeface="Times New Roman" panose="02020603050405020304" pitchFamily="18" charset="0"/>
                <a:cs typeface="Times New Roman" panose="02020603050405020304" pitchFamily="18" charset="0"/>
              </a:rPr>
              <a:t>Alternative Way to Create Data </a:t>
            </a:r>
            <a:r>
              <a:rPr b="1" dirty="0" lang="en-US" u="sng" smtClean="0">
                <a:solidFill>
                  <a:srgbClr val="92262E"/>
                </a:solidFill>
                <a:latin typeface="Times New Roman" panose="02020603050405020304" pitchFamily="18" charset="0"/>
                <a:cs typeface="Times New Roman" panose="02020603050405020304" pitchFamily="18" charset="0"/>
              </a:rPr>
              <a:t>Vectors</a:t>
            </a:r>
          </a:p>
          <a:p>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Vectors can be created and data can be entered alternatively by using scan </a:t>
            </a:r>
            <a:r>
              <a:rPr dirty="0" lang="en-US" err="1">
                <a:latin typeface="Times New Roman" panose="02020603050405020304" pitchFamily="18" charset="0"/>
                <a:cs typeface="Times New Roman" panose="02020603050405020304" pitchFamily="18" charset="0"/>
              </a:rPr>
              <a:t>functionas</a:t>
            </a:r>
            <a:r>
              <a:rPr dirty="0" lang="en-US">
                <a:latin typeface="Times New Roman" panose="02020603050405020304" pitchFamily="18" charset="0"/>
                <a:cs typeface="Times New Roman" panose="02020603050405020304" pitchFamily="18" charset="0"/>
              </a:rPr>
              <a:t> </a:t>
            </a:r>
            <a:r>
              <a:rPr dirty="0" lang="en-US" smtClean="0">
                <a:latin typeface="Times New Roman" panose="02020603050405020304" pitchFamily="18" charset="0"/>
                <a:cs typeface="Times New Roman" panose="02020603050405020304" pitchFamily="18" charset="0"/>
              </a:rPr>
              <a:t>follows</a:t>
            </a:r>
          </a:p>
          <a:p>
            <a:pPr indent="0" marL="0">
              <a:buNone/>
            </a:pPr>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&gt;</a:t>
            </a:r>
            <a:r>
              <a:rPr dirty="0" lang="en-US" smtClean="0">
                <a:latin typeface="Times New Roman" panose="02020603050405020304" pitchFamily="18" charset="0"/>
                <a:cs typeface="Times New Roman" panose="02020603050405020304" pitchFamily="18" charset="0"/>
              </a:rPr>
              <a:t>d1=scan</a:t>
            </a:r>
            <a:r>
              <a:rPr dirty="0" lang="en-US">
                <a:latin typeface="Times New Roman" panose="02020603050405020304" pitchFamily="18" charset="0"/>
                <a:cs typeface="Times New Roman" panose="02020603050405020304" pitchFamily="18" charset="0"/>
              </a:rPr>
              <a:t>()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1</a:t>
            </a:r>
            <a:r>
              <a:rPr dirty="0" lang="en-US">
                <a:latin typeface="Times New Roman" panose="02020603050405020304" pitchFamily="18" charset="0"/>
                <a:cs typeface="Times New Roman" panose="02020603050405020304" pitchFamily="18" charset="0"/>
              </a:rPr>
              <a:t>: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It </a:t>
            </a:r>
            <a:r>
              <a:rPr dirty="0" lang="en-US">
                <a:latin typeface="Times New Roman" panose="02020603050405020304" pitchFamily="18" charset="0"/>
                <a:cs typeface="Times New Roman" panose="02020603050405020304" pitchFamily="18" charset="0"/>
              </a:rPr>
              <a:t>means that enter first data item of vector d1.Then enter data one by one data items separated by&lt;space&gt;,press enter key</a:t>
            </a:r>
            <a:r>
              <a:rPr dirty="0" lang="en-US" smtClean="0">
                <a:latin typeface="Times New Roman" panose="02020603050405020304" pitchFamily="18" charset="0"/>
                <a:cs typeface="Times New Roman" panose="02020603050405020304" pitchFamily="18" charset="0"/>
              </a:rPr>
              <a:t>, it </a:t>
            </a:r>
            <a:r>
              <a:rPr dirty="0" lang="en-US">
                <a:latin typeface="Times New Roman" panose="02020603050405020304" pitchFamily="18" charset="0"/>
                <a:cs typeface="Times New Roman" panose="02020603050405020304" pitchFamily="18" charset="0"/>
              </a:rPr>
              <a:t>accepts all previously entered elements and are stored in vector d1.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d1=scan</a:t>
            </a:r>
            <a:r>
              <a:rPr dirty="0" lang="en-US">
                <a:latin typeface="Times New Roman" panose="02020603050405020304" pitchFamily="18" charset="0"/>
                <a:cs typeface="Times New Roman" panose="02020603050405020304" pitchFamily="18" charset="0"/>
              </a:rPr>
              <a:t>()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1</a:t>
            </a:r>
            <a:r>
              <a:rPr dirty="0" lang="en-US">
                <a:latin typeface="Times New Roman" panose="02020603050405020304" pitchFamily="18" charset="0"/>
                <a:cs typeface="Times New Roman" panose="02020603050405020304" pitchFamily="18" charset="0"/>
              </a:rPr>
              <a:t>: 2 3 4 5 </a:t>
            </a:r>
            <a:r>
              <a:rPr dirty="0" lang="en-US" smtClean="0">
                <a:latin typeface="Times New Roman" panose="02020603050405020304" pitchFamily="18" charset="0"/>
                <a:cs typeface="Times New Roman" panose="02020603050405020304" pitchFamily="18" charset="0"/>
              </a:rPr>
              <a:t>6</a:t>
            </a:r>
          </a:p>
          <a:p>
            <a:pPr indent="0" marL="0">
              <a:buNone/>
            </a:pPr>
            <a:r>
              <a:rPr dirty="0" lang="en-US" smtClean="0">
                <a:latin typeface="Times New Roman" panose="02020603050405020304" pitchFamily="18" charset="0"/>
                <a:cs typeface="Times New Roman" panose="02020603050405020304" pitchFamily="18" charset="0"/>
              </a:rPr>
              <a:t>6:</a:t>
            </a:r>
          </a:p>
          <a:p>
            <a:pPr indent="0" marL="0">
              <a:buNone/>
            </a:pPr>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Read 5 items </a:t>
            </a:r>
            <a:endParaRPr dirty="0" lang="en-US" smtClean="0">
              <a:latin typeface="Times New Roman" panose="02020603050405020304" pitchFamily="18" charset="0"/>
              <a:cs typeface="Times New Roman" panose="02020603050405020304" pitchFamily="18" charset="0"/>
            </a:endParaRPr>
          </a:p>
          <a:p>
            <a:pPr indent="0" marL="0">
              <a:buNone/>
            </a:pPr>
            <a:r>
              <a:rPr b="1" dirty="0" lang="en-US" u="sng">
                <a:solidFill>
                  <a:srgbClr val="92262E"/>
                </a:solidFill>
                <a:latin typeface="Times New Roman" panose="02020603050405020304" pitchFamily="18" charset="0"/>
                <a:cs typeface="Times New Roman" panose="02020603050405020304" pitchFamily="18" charset="0"/>
              </a:rPr>
              <a:t>Scan() function has many other </a:t>
            </a:r>
            <a:r>
              <a:rPr b="1" dirty="0" lang="en-US" u="sng" smtClean="0">
                <a:solidFill>
                  <a:srgbClr val="92262E"/>
                </a:solidFill>
                <a:latin typeface="Times New Roman" panose="02020603050405020304" pitchFamily="18" charset="0"/>
                <a:cs typeface="Times New Roman" panose="02020603050405020304" pitchFamily="18" charset="0"/>
              </a:rPr>
              <a:t>arguments</a:t>
            </a:r>
          </a:p>
          <a:p>
            <a:pPr indent="0" marL="0">
              <a:buNone/>
            </a:pPr>
            <a:r>
              <a:rPr dirty="0" lang="en-US">
                <a:latin typeface="Times New Roman" panose="02020603050405020304" pitchFamily="18" charset="0"/>
                <a:cs typeface="Times New Roman" panose="02020603050405020304" pitchFamily="18" charset="0"/>
              </a:rPr>
              <a:t>What-</a:t>
            </a:r>
            <a:r>
              <a:rPr dirty="0" lang="en-US" err="1">
                <a:latin typeface="Times New Roman" panose="02020603050405020304" pitchFamily="18" charset="0"/>
                <a:cs typeface="Times New Roman" panose="02020603050405020304" pitchFamily="18" charset="0"/>
              </a:rPr>
              <a:t>indicatingtype</a:t>
            </a:r>
            <a:r>
              <a:rPr dirty="0" lang="en-US">
                <a:latin typeface="Times New Roman" panose="02020603050405020304" pitchFamily="18" charset="0"/>
                <a:cs typeface="Times New Roman" panose="02020603050405020304" pitchFamily="18" charset="0"/>
              </a:rPr>
              <a:t> of data to be accepted, by default it is numeric, for character type data set use what=‘character’ </a:t>
            </a:r>
            <a:r>
              <a:rPr dirty="0" lang="en-US" err="1">
                <a:latin typeface="Times New Roman" panose="02020603050405020304" pitchFamily="18" charset="0"/>
                <a:cs typeface="Times New Roman" panose="02020603050405020304" pitchFamily="18" charset="0"/>
              </a:rPr>
              <a:t>nmax</a:t>
            </a:r>
            <a:r>
              <a:rPr dirty="0" lang="en-US">
                <a:latin typeface="Times New Roman" panose="02020603050405020304" pitchFamily="18" charset="0"/>
                <a:cs typeface="Times New Roman" panose="02020603050405020304" pitchFamily="18" charset="0"/>
              </a:rPr>
              <a:t>-indicating maximum number of elements to be accepted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&gt;</a:t>
            </a:r>
            <a:r>
              <a:rPr dirty="0" lang="en-US">
                <a:latin typeface="Times New Roman" panose="02020603050405020304" pitchFamily="18" charset="0"/>
                <a:cs typeface="Times New Roman" panose="02020603050405020304" pitchFamily="18" charset="0"/>
              </a:rPr>
              <a:t>h=scan(what="character</a:t>
            </a:r>
            <a:r>
              <a:rPr dirty="0" lang="en-US" smtClean="0">
                <a:latin typeface="Times New Roman" panose="02020603050405020304" pitchFamily="18" charset="0"/>
                <a:cs typeface="Times New Roman" panose="02020603050405020304" pitchFamily="18" charset="0"/>
              </a:rPr>
              <a:t>")</a:t>
            </a:r>
          </a:p>
          <a:p>
            <a:pPr indent="0" marL="0">
              <a:buNone/>
            </a:pPr>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1: a b c d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5</a:t>
            </a:r>
            <a:r>
              <a:rPr dirty="0" lang="en-US">
                <a:latin typeface="Times New Roman" panose="02020603050405020304" pitchFamily="18" charset="0"/>
                <a:cs typeface="Times New Roman" panose="02020603050405020304" pitchFamily="18" charset="0"/>
              </a:rPr>
              <a:t>: &lt;enter&gt;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Read </a:t>
            </a:r>
            <a:r>
              <a:rPr dirty="0" lang="en-US">
                <a:latin typeface="Times New Roman" panose="02020603050405020304" pitchFamily="18" charset="0"/>
                <a:cs typeface="Times New Roman" panose="02020603050405020304" pitchFamily="18" charset="0"/>
              </a:rPr>
              <a:t>4 items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f=scan(</a:t>
            </a:r>
            <a:r>
              <a:rPr dirty="0" lang="en-US" err="1" smtClean="0">
                <a:latin typeface="Times New Roman" panose="02020603050405020304" pitchFamily="18" charset="0"/>
                <a:cs typeface="Times New Roman" panose="02020603050405020304" pitchFamily="18" charset="0"/>
              </a:rPr>
              <a:t>nmax</a:t>
            </a:r>
            <a:r>
              <a:rPr dirty="0" lang="en-US" smtClean="0">
                <a:latin typeface="Times New Roman" panose="02020603050405020304" pitchFamily="18" charset="0"/>
                <a:cs typeface="Times New Roman" panose="02020603050405020304" pitchFamily="18" charset="0"/>
              </a:rPr>
              <a:t>=3</a:t>
            </a:r>
            <a:r>
              <a:rPr dirty="0" lang="en-US">
                <a:latin typeface="Times New Roman" panose="02020603050405020304" pitchFamily="18" charset="0"/>
                <a:cs typeface="Times New Roman" panose="02020603050405020304" pitchFamily="18" charset="0"/>
              </a:rPr>
              <a:t>)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1</a:t>
            </a:r>
            <a:r>
              <a:rPr dirty="0" lang="en-US">
                <a:latin typeface="Times New Roman" panose="02020603050405020304" pitchFamily="18" charset="0"/>
                <a:cs typeface="Times New Roman" panose="02020603050405020304" pitchFamily="18" charset="0"/>
              </a:rPr>
              <a:t>: 1 2 3 4 5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Read </a:t>
            </a:r>
            <a:r>
              <a:rPr dirty="0" lang="en-US">
                <a:latin typeface="Times New Roman" panose="02020603050405020304" pitchFamily="18" charset="0"/>
                <a:cs typeface="Times New Roman" panose="02020603050405020304" pitchFamily="18" charset="0"/>
              </a:rPr>
              <a:t>3 items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&gt; </a:t>
            </a:r>
            <a:r>
              <a:rPr dirty="0" lang="en-US">
                <a:latin typeface="Times New Roman" panose="02020603050405020304" pitchFamily="18" charset="0"/>
                <a:cs typeface="Times New Roman" panose="02020603050405020304" pitchFamily="18" charset="0"/>
              </a:rPr>
              <a:t>f [1] 1 2 3 </a:t>
            </a:r>
            <a:endParaRPr dirty="0" lang="en-US" smtClean="0">
              <a:latin typeface="Times New Roman" panose="02020603050405020304" pitchFamily="18" charset="0"/>
              <a:cs typeface="Times New Roman" panose="02020603050405020304" pitchFamily="18" charset="0"/>
            </a:endParaRPr>
          </a:p>
          <a:p>
            <a:pPr indent="0" marL="0">
              <a:buNone/>
            </a:pPr>
            <a:endParaRPr dirty="0" sz="2400" lang="en-US">
              <a:latin typeface="Times New Roman" panose="02020603050405020304" pitchFamily="18" charset="0"/>
              <a:cs typeface="Times New Roman" panose="02020603050405020304" pitchFamily="18" charset="0"/>
            </a:endParaRPr>
          </a:p>
          <a:p>
            <a:pPr indent="0" marL="0">
              <a:buNone/>
            </a:pPr>
            <a:endParaRPr dirty="0" lang="en-US" smtClean="0">
              <a:latin typeface="Times New Roman" panose="02020603050405020304" pitchFamily="18" charset="0"/>
              <a:cs typeface="Times New Roman" panose="02020603050405020304" pitchFamily="18" charset="0"/>
            </a:endParaRPr>
          </a:p>
          <a:p>
            <a:pPr indent="0" marL="0">
              <a:buNone/>
            </a:pPr>
            <a:endParaRPr dirty="0" lang="en-US">
              <a:latin typeface="Times New Roman" panose="02020603050405020304" pitchFamily="18" charset="0"/>
              <a:cs typeface="Times New Roman" panose="02020603050405020304" pitchFamily="18" charset="0"/>
            </a:endParaRPr>
          </a:p>
        </p:txBody>
      </p:sp>
    </p:spTree>
  </p:cSld>
  <p:clrMapOvr>
    <a:masterClrMapping/>
  </p:clrMapOvr>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74" name=""/>
        <p:cNvGrpSpPr/>
        <p:nvPr/>
      </p:nvGrpSpPr>
      <p:grpSpPr>
        <a:xfrm>
          <a:off x="0" y="0"/>
          <a:ext cx="0" cy="0"/>
          <a:chOff x="0" y="0"/>
          <a:chExt cx="0" cy="0"/>
        </a:xfrm>
      </p:grpSpPr>
      <p:sp>
        <p:nvSpPr>
          <p:cNvPr id="1048612" name="Content Placeholder 2"/>
          <p:cNvSpPr>
            <a:spLocks noGrp="1"/>
          </p:cNvSpPr>
          <p:nvPr>
            <p:ph idx="1"/>
          </p:nvPr>
        </p:nvSpPr>
        <p:spPr>
          <a:xfrm>
            <a:off x="0" y="0"/>
            <a:ext cx="12192000" cy="6857999"/>
          </a:xfrm>
        </p:spPr>
        <p:txBody>
          <a:bodyPr>
            <a:normAutofit/>
          </a:bodyPr>
          <a:p>
            <a:r>
              <a:rPr b="1" dirty="0" lang="en-US" u="sng">
                <a:solidFill>
                  <a:srgbClr val="92262E"/>
                </a:solidFill>
                <a:latin typeface="Times New Roman" panose="02020603050405020304" pitchFamily="18" charset="0"/>
                <a:cs typeface="Times New Roman" panose="02020603050405020304" pitchFamily="18" charset="0"/>
              </a:rPr>
              <a:t>Other Types of objects: </a:t>
            </a:r>
            <a:r>
              <a:rPr b="1" dirty="0" lang="en-US" u="sng" smtClean="0">
                <a:solidFill>
                  <a:srgbClr val="92262E"/>
                </a:solidFill>
                <a:latin typeface="Times New Roman" panose="02020603050405020304" pitchFamily="18" charset="0"/>
                <a:cs typeface="Times New Roman" panose="02020603050405020304" pitchFamily="18" charset="0"/>
              </a:rPr>
              <a:t>Matrices </a:t>
            </a:r>
          </a:p>
          <a:p>
            <a:r>
              <a:rPr dirty="0" lang="en-US" smtClean="0">
                <a:latin typeface="Times New Roman" panose="02020603050405020304" pitchFamily="18" charset="0"/>
                <a:cs typeface="Times New Roman" panose="02020603050405020304" pitchFamily="18" charset="0"/>
              </a:rPr>
              <a:t>Matrix</a:t>
            </a:r>
            <a:r>
              <a:rPr dirty="0" lang="en-US">
                <a:latin typeface="Times New Roman" panose="02020603050405020304" pitchFamily="18" charset="0"/>
                <a:cs typeface="Times New Roman" panose="02020603050405020304" pitchFamily="18" charset="0"/>
              </a:rPr>
              <a:t>: A matrix of order </a:t>
            </a:r>
            <a:r>
              <a:rPr dirty="0" lang="en-US" err="1">
                <a:latin typeface="Times New Roman" panose="02020603050405020304" pitchFamily="18" charset="0"/>
                <a:cs typeface="Times New Roman" panose="02020603050405020304" pitchFamily="18" charset="0"/>
              </a:rPr>
              <a:t>mxn</a:t>
            </a:r>
            <a:r>
              <a:rPr dirty="0" lang="en-US">
                <a:latin typeface="Times New Roman" panose="02020603050405020304" pitchFamily="18" charset="0"/>
                <a:cs typeface="Times New Roman" panose="02020603050405020304" pitchFamily="18" charset="0"/>
              </a:rPr>
              <a:t> is an arrangement of m*n numbers in m rows and n columns </a:t>
            </a:r>
            <a:endParaRPr dirty="0" lang="en-US" smtClean="0">
              <a:latin typeface="Times New Roman" panose="02020603050405020304" pitchFamily="18" charset="0"/>
              <a:cs typeface="Times New Roman" panose="02020603050405020304" pitchFamily="18" charset="0"/>
            </a:endParaRPr>
          </a:p>
          <a:p>
            <a:r>
              <a:rPr dirty="0" lang="en-US" smtClean="0">
                <a:latin typeface="Times New Roman" panose="02020603050405020304" pitchFamily="18" charset="0"/>
                <a:cs typeface="Times New Roman" panose="02020603050405020304" pitchFamily="18" charset="0"/>
              </a:rPr>
              <a:t>R </a:t>
            </a:r>
            <a:r>
              <a:rPr dirty="0" lang="en-US">
                <a:latin typeface="Times New Roman" panose="02020603050405020304" pitchFamily="18" charset="0"/>
                <a:cs typeface="Times New Roman" panose="02020603050405020304" pitchFamily="18" charset="0"/>
              </a:rPr>
              <a:t>supports number of functions for creating and handling matrices</a:t>
            </a:r>
            <a:r>
              <a:rPr dirty="0" lang="en-US" smtClean="0">
                <a:latin typeface="Times New Roman" panose="02020603050405020304" pitchFamily="18" charset="0"/>
                <a:cs typeface="Times New Roman" panose="02020603050405020304" pitchFamily="18" charset="0"/>
              </a:rPr>
              <a:t>.</a:t>
            </a:r>
          </a:p>
          <a:p>
            <a:pPr indent="0" marL="0">
              <a:buNone/>
            </a:pPr>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matrix() function  # </a:t>
            </a:r>
            <a:r>
              <a:rPr dirty="0" lang="en-US" smtClean="0">
                <a:latin typeface="Times New Roman" panose="02020603050405020304" pitchFamily="18" charset="0"/>
                <a:cs typeface="Times New Roman" panose="02020603050405020304" pitchFamily="18" charset="0"/>
              </a:rPr>
              <a:t>command</a:t>
            </a:r>
          </a:p>
          <a:p>
            <a:pPr indent="0" marL="0">
              <a:buNone/>
            </a:pPr>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It is used </a:t>
            </a:r>
            <a:r>
              <a:rPr dirty="0" lang="en-US" smtClean="0">
                <a:latin typeface="Times New Roman" panose="02020603050405020304" pitchFamily="18" charset="0"/>
                <a:cs typeface="Times New Roman" panose="02020603050405020304" pitchFamily="18" charset="0"/>
              </a:rPr>
              <a:t>to create </a:t>
            </a:r>
            <a:r>
              <a:rPr dirty="0" lang="en-US">
                <a:latin typeface="Times New Roman" panose="02020603050405020304" pitchFamily="18" charset="0"/>
                <a:cs typeface="Times New Roman" panose="02020603050405020304" pitchFamily="18" charset="0"/>
              </a:rPr>
              <a:t>a matrix of desired order from given elements or from a vector &gt;</a:t>
            </a:r>
            <a:r>
              <a:rPr dirty="0" lang="en-US" smtClean="0">
                <a:latin typeface="Times New Roman" panose="02020603050405020304" pitchFamily="18" charset="0"/>
                <a:cs typeface="Times New Roman" panose="02020603050405020304" pitchFamily="18" charset="0"/>
              </a:rPr>
              <a:t>x=1:6</a:t>
            </a:r>
          </a:p>
          <a:p>
            <a:pPr indent="0" marL="0">
              <a:buNone/>
            </a:pPr>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y=matrix(</a:t>
            </a:r>
            <a:r>
              <a:rPr dirty="0" lang="en-US" err="1">
                <a:latin typeface="Times New Roman" panose="02020603050405020304" pitchFamily="18" charset="0"/>
                <a:cs typeface="Times New Roman" panose="02020603050405020304" pitchFamily="18" charset="0"/>
              </a:rPr>
              <a:t>x,byrow</a:t>
            </a:r>
            <a:r>
              <a:rPr dirty="0" lang="en-US">
                <a:latin typeface="Times New Roman" panose="02020603050405020304" pitchFamily="18" charset="0"/>
                <a:cs typeface="Times New Roman" panose="02020603050405020304" pitchFamily="18" charset="0"/>
              </a:rPr>
              <a:t>=</a:t>
            </a:r>
            <a:r>
              <a:rPr dirty="0" lang="en-US" err="1">
                <a:latin typeface="Times New Roman" panose="02020603050405020304" pitchFamily="18" charset="0"/>
                <a:cs typeface="Times New Roman" panose="02020603050405020304" pitchFamily="18" charset="0"/>
              </a:rPr>
              <a:t>T,ncol</a:t>
            </a:r>
            <a:r>
              <a:rPr dirty="0" lang="en-US">
                <a:latin typeface="Times New Roman" panose="02020603050405020304" pitchFamily="18" charset="0"/>
                <a:cs typeface="Times New Roman" panose="02020603050405020304" pitchFamily="18" charset="0"/>
              </a:rPr>
              <a:t>=2) </a:t>
            </a:r>
            <a:endParaRPr dirty="0" lang="en-US"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dirty="0" lang="en-US" smtClean="0">
                <a:latin typeface="Times New Roman" panose="02020603050405020304" pitchFamily="18" charset="0"/>
                <a:cs typeface="Times New Roman" panose="02020603050405020304" pitchFamily="18" charset="0"/>
              </a:rPr>
              <a:t>y </a:t>
            </a:r>
            <a:r>
              <a:rPr dirty="0" lang="en-US">
                <a:latin typeface="Times New Roman" panose="02020603050405020304" pitchFamily="18" charset="0"/>
                <a:cs typeface="Times New Roman" panose="02020603050405020304" pitchFamily="18" charset="0"/>
              </a:rPr>
              <a:t>#to display matrix </a:t>
            </a:r>
            <a:r>
              <a:rPr dirty="0" lang="en-US" smtClean="0">
                <a:latin typeface="Times New Roman" panose="02020603050405020304" pitchFamily="18" charset="0"/>
                <a:cs typeface="Times New Roman" panose="02020603050405020304" pitchFamily="18" charset="0"/>
              </a:rPr>
              <a:t>y</a:t>
            </a:r>
          </a:p>
          <a:p>
            <a:pPr>
              <a:buFont typeface="Wingdings" panose="05000000000000000000" pitchFamily="2" charset="2"/>
              <a:buChar char="Ø"/>
            </a:pPr>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[,1] [,2]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a:t>
            </a:r>
            <a:r>
              <a:rPr dirty="0" lang="en-US">
                <a:latin typeface="Times New Roman" panose="02020603050405020304" pitchFamily="18" charset="0"/>
                <a:cs typeface="Times New Roman" panose="02020603050405020304" pitchFamily="18" charset="0"/>
              </a:rPr>
              <a:t>1,]  </a:t>
            </a:r>
            <a:r>
              <a:rPr dirty="0" lang="en-US" smtClean="0">
                <a:latin typeface="Times New Roman" panose="02020603050405020304" pitchFamily="18" charset="0"/>
                <a:cs typeface="Times New Roman" panose="02020603050405020304" pitchFamily="18" charset="0"/>
              </a:rPr>
              <a:t>1    2</a:t>
            </a:r>
          </a:p>
          <a:p>
            <a:pPr indent="0" marL="0">
              <a:buNone/>
            </a:pPr>
            <a:r>
              <a:rPr dirty="0" lang="en-US" smtClean="0">
                <a:latin typeface="Times New Roman" panose="02020603050405020304" pitchFamily="18" charset="0"/>
                <a:cs typeface="Times New Roman" panose="02020603050405020304" pitchFamily="18" charset="0"/>
              </a:rPr>
              <a:t>[</a:t>
            </a:r>
            <a:r>
              <a:rPr dirty="0" lang="en-US">
                <a:latin typeface="Times New Roman" panose="02020603050405020304" pitchFamily="18" charset="0"/>
                <a:cs typeface="Times New Roman" panose="02020603050405020304" pitchFamily="18" charset="0"/>
              </a:rPr>
              <a:t>2,]  </a:t>
            </a:r>
            <a:r>
              <a:rPr dirty="0" lang="en-US" smtClean="0">
                <a:latin typeface="Times New Roman" panose="02020603050405020304" pitchFamily="18" charset="0"/>
                <a:cs typeface="Times New Roman" panose="02020603050405020304" pitchFamily="18" charset="0"/>
              </a:rPr>
              <a:t>3    </a:t>
            </a:r>
            <a:r>
              <a:rPr dirty="0" lang="en-US">
                <a:latin typeface="Times New Roman" panose="02020603050405020304" pitchFamily="18" charset="0"/>
                <a:cs typeface="Times New Roman" panose="02020603050405020304" pitchFamily="18" charset="0"/>
              </a:rPr>
              <a:t>4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a:t>
            </a:r>
            <a:r>
              <a:rPr dirty="0" lang="en-US">
                <a:latin typeface="Times New Roman" panose="02020603050405020304" pitchFamily="18" charset="0"/>
                <a:cs typeface="Times New Roman" panose="02020603050405020304" pitchFamily="18" charset="0"/>
              </a:rPr>
              <a:t>3,]  </a:t>
            </a:r>
            <a:r>
              <a:rPr dirty="0" lang="en-US" smtClean="0">
                <a:latin typeface="Times New Roman" panose="02020603050405020304" pitchFamily="18" charset="0"/>
                <a:cs typeface="Times New Roman" panose="02020603050405020304" pitchFamily="18" charset="0"/>
              </a:rPr>
              <a:t>5    </a:t>
            </a:r>
            <a:r>
              <a:rPr dirty="0" lang="en-US">
                <a:latin typeface="Times New Roman" panose="02020603050405020304" pitchFamily="18" charset="0"/>
                <a:cs typeface="Times New Roman" panose="02020603050405020304" pitchFamily="18" charset="0"/>
              </a:rPr>
              <a:t>6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This </a:t>
            </a:r>
            <a:r>
              <a:rPr dirty="0" lang="en-US">
                <a:latin typeface="Times New Roman" panose="02020603050405020304" pitchFamily="18" charset="0"/>
                <a:cs typeface="Times New Roman" panose="02020603050405020304" pitchFamily="18" charset="0"/>
              </a:rPr>
              <a:t>will create a matrix y of order 3 X 2 from vector x containing elements 1, 2,…,6 z=c(5,2,7,3,2,1,9,0,8</a:t>
            </a:r>
            <a:r>
              <a:rPr dirty="0" lang="en-US" smtClean="0">
                <a:latin typeface="Times New Roman" panose="02020603050405020304" pitchFamily="18" charset="0"/>
                <a:cs typeface="Times New Roman" panose="02020603050405020304" pitchFamily="18" charset="0"/>
              </a:rPr>
              <a:t>)</a:t>
            </a:r>
          </a:p>
          <a:p>
            <a:pPr indent="0" marL="0">
              <a:buNone/>
            </a:pPr>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&gt; </a:t>
            </a:r>
            <a:r>
              <a:rPr dirty="0" lang="en-US" err="1">
                <a:latin typeface="Times New Roman" panose="02020603050405020304" pitchFamily="18" charset="0"/>
                <a:cs typeface="Times New Roman" panose="02020603050405020304" pitchFamily="18" charset="0"/>
              </a:rPr>
              <a:t>mz</a:t>
            </a:r>
            <a:r>
              <a:rPr dirty="0" lang="en-US">
                <a:latin typeface="Times New Roman" panose="02020603050405020304" pitchFamily="18" charset="0"/>
                <a:cs typeface="Times New Roman" panose="02020603050405020304" pitchFamily="18" charset="0"/>
              </a:rPr>
              <a:t>=matrix(</a:t>
            </a:r>
            <a:r>
              <a:rPr dirty="0" lang="en-US" err="1">
                <a:latin typeface="Times New Roman" panose="02020603050405020304" pitchFamily="18" charset="0"/>
                <a:cs typeface="Times New Roman" panose="02020603050405020304" pitchFamily="18" charset="0"/>
              </a:rPr>
              <a:t>z,nrow</a:t>
            </a:r>
            <a:r>
              <a:rPr dirty="0" lang="en-US">
                <a:latin typeface="Times New Roman" panose="02020603050405020304" pitchFamily="18" charset="0"/>
                <a:cs typeface="Times New Roman" panose="02020603050405020304" pitchFamily="18" charset="0"/>
              </a:rPr>
              <a:t>=3,ncol=3);</a:t>
            </a:r>
            <a:r>
              <a:rPr dirty="0" lang="en-US" err="1">
                <a:latin typeface="Times New Roman" panose="02020603050405020304" pitchFamily="18" charset="0"/>
                <a:cs typeface="Times New Roman" panose="02020603050405020304" pitchFamily="18" charset="0"/>
              </a:rPr>
              <a:t>mz</a:t>
            </a:r>
            <a:r>
              <a:rPr dirty="0" lang="en-US">
                <a:latin typeface="Times New Roman" panose="02020603050405020304" pitchFamily="18" charset="0"/>
                <a:cs typeface="Times New Roman" panose="02020603050405020304" pitchFamily="18" charset="0"/>
              </a:rPr>
              <a:t>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1] [,2] [,3]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a:t>
            </a:r>
            <a:r>
              <a:rPr dirty="0" lang="en-US">
                <a:latin typeface="Times New Roman" panose="02020603050405020304" pitchFamily="18" charset="0"/>
                <a:cs typeface="Times New Roman" panose="02020603050405020304" pitchFamily="18" charset="0"/>
              </a:rPr>
              <a:t>1,]    5    3    9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a:t>
            </a:r>
            <a:r>
              <a:rPr dirty="0" lang="en-US">
                <a:latin typeface="Times New Roman" panose="02020603050405020304" pitchFamily="18" charset="0"/>
                <a:cs typeface="Times New Roman" panose="02020603050405020304" pitchFamily="18" charset="0"/>
              </a:rPr>
              <a:t>2,]    2    2    0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a:t>
            </a:r>
            <a:r>
              <a:rPr dirty="0" lang="en-US">
                <a:latin typeface="Times New Roman" panose="02020603050405020304" pitchFamily="18" charset="0"/>
                <a:cs typeface="Times New Roman" panose="02020603050405020304" pitchFamily="18" charset="0"/>
              </a:rPr>
              <a:t>3,]    7    1    </a:t>
            </a:r>
            <a:r>
              <a:rPr dirty="0" lang="en-US" smtClean="0">
                <a:latin typeface="Times New Roman" panose="02020603050405020304" pitchFamily="18" charset="0"/>
                <a:cs typeface="Times New Roman" panose="02020603050405020304" pitchFamily="18" charset="0"/>
              </a:rPr>
              <a:t>8</a:t>
            </a:r>
          </a:p>
          <a:p>
            <a:pPr indent="0" marL="0">
              <a:buNone/>
            </a:pPr>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Matrix of order 3 x 3 R provides number of inbuilt functions for handling them </a:t>
            </a:r>
            <a:r>
              <a:rPr dirty="0" lang="en-US" err="1">
                <a:latin typeface="Times New Roman" panose="02020603050405020304" pitchFamily="18" charset="0"/>
                <a:cs typeface="Times New Roman" panose="02020603050405020304" pitchFamily="18" charset="0"/>
              </a:rPr>
              <a:t>nrow</a:t>
            </a:r>
            <a:r>
              <a:rPr dirty="0" lang="en-US">
                <a:latin typeface="Times New Roman" panose="02020603050405020304" pitchFamily="18" charset="0"/>
                <a:cs typeface="Times New Roman" panose="02020603050405020304" pitchFamily="18" charset="0"/>
              </a:rPr>
              <a:t>(),</a:t>
            </a:r>
            <a:r>
              <a:rPr dirty="0" lang="en-US" err="1">
                <a:latin typeface="Times New Roman" panose="02020603050405020304" pitchFamily="18" charset="0"/>
                <a:cs typeface="Times New Roman" panose="02020603050405020304" pitchFamily="18" charset="0"/>
              </a:rPr>
              <a:t>ncol</a:t>
            </a:r>
            <a:r>
              <a:rPr dirty="0" lang="en-US">
                <a:latin typeface="Times New Roman" panose="02020603050405020304" pitchFamily="18" charset="0"/>
                <a:cs typeface="Times New Roman" panose="02020603050405020304" pitchFamily="18" charset="0"/>
              </a:rPr>
              <a:t>(),dim(),</a:t>
            </a:r>
            <a:r>
              <a:rPr dirty="0" lang="en-US" err="1">
                <a:latin typeface="Times New Roman" panose="02020603050405020304" pitchFamily="18" charset="0"/>
                <a:cs typeface="Times New Roman" panose="02020603050405020304" pitchFamily="18" charset="0"/>
              </a:rPr>
              <a:t>rowSums</a:t>
            </a:r>
            <a:r>
              <a:rPr dirty="0" lang="en-US">
                <a:latin typeface="Times New Roman" panose="02020603050405020304" pitchFamily="18" charset="0"/>
                <a:cs typeface="Times New Roman" panose="02020603050405020304" pitchFamily="18" charset="0"/>
              </a:rPr>
              <a:t>(),</a:t>
            </a:r>
            <a:r>
              <a:rPr dirty="0" lang="en-US" err="1">
                <a:latin typeface="Times New Roman" panose="02020603050405020304" pitchFamily="18" charset="0"/>
                <a:cs typeface="Times New Roman" panose="02020603050405020304" pitchFamily="18" charset="0"/>
              </a:rPr>
              <a:t>colSums</a:t>
            </a:r>
            <a:r>
              <a:rPr dirty="0" lang="en-US">
                <a:latin typeface="Times New Roman" panose="02020603050405020304" pitchFamily="18" charset="0"/>
                <a:cs typeface="Times New Roman" panose="02020603050405020304" pitchFamily="18" charset="0"/>
              </a:rPr>
              <a:t>()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a=</a:t>
            </a:r>
            <a:r>
              <a:rPr dirty="0" lang="en-US" err="1" smtClean="0">
                <a:latin typeface="Times New Roman" panose="02020603050405020304" pitchFamily="18" charset="0"/>
                <a:cs typeface="Times New Roman" panose="02020603050405020304" pitchFamily="18" charset="0"/>
              </a:rPr>
              <a:t>colSums</a:t>
            </a:r>
            <a:r>
              <a:rPr dirty="0" lang="en-US" smtClean="0">
                <a:latin typeface="Times New Roman" panose="02020603050405020304" pitchFamily="18" charset="0"/>
                <a:cs typeface="Times New Roman" panose="02020603050405020304" pitchFamily="18" charset="0"/>
              </a:rPr>
              <a:t>(</a:t>
            </a:r>
            <a:r>
              <a:rPr dirty="0" lang="en-US" err="1" smtClean="0">
                <a:latin typeface="Times New Roman" panose="02020603050405020304" pitchFamily="18" charset="0"/>
                <a:cs typeface="Times New Roman" panose="02020603050405020304" pitchFamily="18" charset="0"/>
              </a:rPr>
              <a:t>mz</a:t>
            </a:r>
            <a:r>
              <a:rPr dirty="0" lang="en-US" smtClean="0">
                <a:latin typeface="Times New Roman" panose="02020603050405020304" pitchFamily="18" charset="0"/>
                <a:cs typeface="Times New Roman" panose="02020603050405020304" pitchFamily="18" charset="0"/>
              </a:rPr>
              <a:t>) ; </a:t>
            </a:r>
            <a:r>
              <a:rPr dirty="0" lang="en-US">
                <a:latin typeface="Times New Roman" panose="02020603050405020304" pitchFamily="18" charset="0"/>
                <a:cs typeface="Times New Roman" panose="02020603050405020304" pitchFamily="18" charset="0"/>
              </a:rPr>
              <a:t>a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a:t>
            </a:r>
            <a:r>
              <a:rPr dirty="0" lang="en-US">
                <a:latin typeface="Times New Roman" panose="02020603050405020304" pitchFamily="18" charset="0"/>
                <a:cs typeface="Times New Roman" panose="02020603050405020304" pitchFamily="18" charset="0"/>
              </a:rPr>
              <a:t>1] 14  6 17</a:t>
            </a:r>
          </a:p>
        </p:txBody>
      </p:sp>
    </p:spTree>
  </p:cSld>
  <p:clrMapOvr>
    <a:masterClrMapping/>
  </p:clrMapOvr>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613" name="Content Placeholder 2"/>
          <p:cNvSpPr>
            <a:spLocks noGrp="1"/>
          </p:cNvSpPr>
          <p:nvPr>
            <p:ph idx="1"/>
          </p:nvPr>
        </p:nvSpPr>
        <p:spPr>
          <a:xfrm>
            <a:off x="0" y="0"/>
            <a:ext cx="12192000" cy="6981371"/>
          </a:xfrm>
        </p:spPr>
        <p:txBody>
          <a:bodyPr>
            <a:normAutofit/>
          </a:bodyPr>
          <a:p>
            <a:r>
              <a:rPr b="1" dirty="0" lang="en-US" u="sng">
                <a:solidFill>
                  <a:srgbClr val="92262E"/>
                </a:solidFill>
              </a:rPr>
              <a:t> </a:t>
            </a:r>
            <a:r>
              <a:rPr b="1" dirty="0" lang="en-US" u="sng">
                <a:solidFill>
                  <a:srgbClr val="92262E"/>
                </a:solidFill>
                <a:latin typeface="Times New Roman" panose="02020603050405020304" pitchFamily="18" charset="0"/>
                <a:cs typeface="Times New Roman" panose="02020603050405020304" pitchFamily="18" charset="0"/>
              </a:rPr>
              <a:t>Data Frames</a:t>
            </a:r>
            <a:r>
              <a:rPr dirty="0" lang="en-US">
                <a:latin typeface="Times New Roman" panose="02020603050405020304" pitchFamily="18" charset="0"/>
                <a:cs typeface="Times New Roman" panose="02020603050405020304" pitchFamily="18" charset="0"/>
              </a:rPr>
              <a:t> </a:t>
            </a:r>
            <a:endParaRPr dirty="0" lang="en-US" smtClean="0">
              <a:latin typeface="Times New Roman" panose="02020603050405020304" pitchFamily="18" charset="0"/>
              <a:cs typeface="Times New Roman" panose="02020603050405020304" pitchFamily="18" charset="0"/>
            </a:endParaRPr>
          </a:p>
          <a:p>
            <a:r>
              <a:rPr dirty="0" lang="en-US" smtClean="0">
                <a:latin typeface="Times New Roman" panose="02020603050405020304" pitchFamily="18" charset="0"/>
                <a:cs typeface="Times New Roman" panose="02020603050405020304" pitchFamily="18" charset="0"/>
              </a:rPr>
              <a:t>A </a:t>
            </a:r>
            <a:r>
              <a:rPr dirty="0" lang="en-US">
                <a:latin typeface="Times New Roman" panose="02020603050405020304" pitchFamily="18" charset="0"/>
                <a:cs typeface="Times New Roman" panose="02020603050405020304" pitchFamily="18" charset="0"/>
              </a:rPr>
              <a:t>data frame is a list with class data frame and is similar to data set or data matrix in other statistical </a:t>
            </a:r>
            <a:r>
              <a:rPr dirty="0" lang="en-US" err="1">
                <a:latin typeface="Times New Roman" panose="02020603050405020304" pitchFamily="18" charset="0"/>
                <a:cs typeface="Times New Roman" panose="02020603050405020304" pitchFamily="18" charset="0"/>
              </a:rPr>
              <a:t>packages.It</a:t>
            </a:r>
            <a:r>
              <a:rPr dirty="0" lang="en-US">
                <a:latin typeface="Times New Roman" panose="02020603050405020304" pitchFamily="18" charset="0"/>
                <a:cs typeface="Times New Roman" panose="02020603050405020304" pitchFamily="18" charset="0"/>
              </a:rPr>
              <a:t> is a list of vectors and /or factors of the same length which are related across such that in the same position come from same experimental unit</a:t>
            </a:r>
            <a:r>
              <a:rPr dirty="0" lang="en-US" smtClean="0">
                <a:latin typeface="Times New Roman" panose="02020603050405020304" pitchFamily="18" charset="0"/>
                <a:cs typeface="Times New Roman" panose="02020603050405020304" pitchFamily="18" charset="0"/>
              </a:rPr>
              <a:t>.</a:t>
            </a:r>
          </a:p>
          <a:p>
            <a:r>
              <a:rPr dirty="0" lang="en-US">
                <a:latin typeface="Times New Roman" panose="02020603050405020304" pitchFamily="18" charset="0"/>
                <a:cs typeface="Times New Roman" panose="02020603050405020304" pitchFamily="18" charset="0"/>
              </a:rPr>
              <a:t>Data frames can be created by using command </a:t>
            </a:r>
            <a:r>
              <a:rPr dirty="0" lang="en-US" err="1" smtClean="0">
                <a:latin typeface="Times New Roman" panose="02020603050405020304" pitchFamily="18" charset="0"/>
                <a:cs typeface="Times New Roman" panose="02020603050405020304" pitchFamily="18" charset="0"/>
              </a:rPr>
              <a:t>data.frame</a:t>
            </a:r>
            <a:endParaRPr dirty="0" lang="en-US" smtClean="0">
              <a:latin typeface="Times New Roman" panose="02020603050405020304" pitchFamily="18" charset="0"/>
              <a:cs typeface="Times New Roman" panose="02020603050405020304" pitchFamily="18" charset="0"/>
            </a:endParaRPr>
          </a:p>
          <a:p>
            <a:pPr indent="0" marL="0">
              <a:buNone/>
            </a:pPr>
            <a:r>
              <a:rPr dirty="0" lang="en-US">
                <a:latin typeface="Times New Roman" panose="02020603050405020304" pitchFamily="18" charset="0"/>
                <a:cs typeface="Times New Roman" panose="02020603050405020304" pitchFamily="18" charset="0"/>
              </a:rPr>
              <a:t>&gt;x=c(5,7,9,2)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&gt;y=1:4</a:t>
            </a:r>
          </a:p>
          <a:p>
            <a:pPr indent="0" marL="0">
              <a:buNone/>
            </a:pPr>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&gt;z=rep(2,4)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&gt;</a:t>
            </a:r>
            <a:r>
              <a:rPr dirty="0" lang="en-US">
                <a:latin typeface="Times New Roman" panose="02020603050405020304" pitchFamily="18" charset="0"/>
                <a:cs typeface="Times New Roman" panose="02020603050405020304" pitchFamily="18" charset="0"/>
              </a:rPr>
              <a:t>w=</a:t>
            </a:r>
            <a:r>
              <a:rPr dirty="0" lang="en-US" err="1">
                <a:latin typeface="Times New Roman" panose="02020603050405020304" pitchFamily="18" charset="0"/>
                <a:cs typeface="Times New Roman" panose="02020603050405020304" pitchFamily="18" charset="0"/>
              </a:rPr>
              <a:t>seq</a:t>
            </a:r>
            <a:r>
              <a:rPr dirty="0" lang="en-US">
                <a:latin typeface="Times New Roman" panose="02020603050405020304" pitchFamily="18" charset="0"/>
                <a:cs typeface="Times New Roman" panose="02020603050405020304" pitchFamily="18" charset="0"/>
              </a:rPr>
              <a:t>(1,12,3)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&gt;</a:t>
            </a:r>
            <a:r>
              <a:rPr dirty="0" lang="en-US">
                <a:latin typeface="Times New Roman" panose="02020603050405020304" pitchFamily="18" charset="0"/>
                <a:cs typeface="Times New Roman" panose="02020603050405020304" pitchFamily="18" charset="0"/>
              </a:rPr>
              <a:t>m=c(1,5)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&gt;n=5:7</a:t>
            </a:r>
          </a:p>
          <a:p>
            <a:pPr indent="0" marL="0">
              <a:buNone/>
            </a:pPr>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&gt;d1=</a:t>
            </a:r>
            <a:r>
              <a:rPr dirty="0" lang="en-US" err="1">
                <a:latin typeface="Times New Roman" panose="02020603050405020304" pitchFamily="18" charset="0"/>
                <a:cs typeface="Times New Roman" panose="02020603050405020304" pitchFamily="18" charset="0"/>
              </a:rPr>
              <a:t>data.frame</a:t>
            </a:r>
            <a:r>
              <a:rPr dirty="0" lang="en-US">
                <a:latin typeface="Times New Roman" panose="02020603050405020304" pitchFamily="18" charset="0"/>
                <a:cs typeface="Times New Roman" panose="02020603050405020304" pitchFamily="18" charset="0"/>
              </a:rPr>
              <a:t>(</a:t>
            </a:r>
            <a:r>
              <a:rPr dirty="0" lang="en-US" err="1">
                <a:latin typeface="Times New Roman" panose="02020603050405020304" pitchFamily="18" charset="0"/>
                <a:cs typeface="Times New Roman" panose="02020603050405020304" pitchFamily="18" charset="0"/>
              </a:rPr>
              <a:t>x,y</a:t>
            </a:r>
            <a:r>
              <a:rPr dirty="0" lang="en-US" smtClean="0">
                <a:latin typeface="Times New Roman" panose="02020603050405020304" pitchFamily="18" charset="0"/>
                <a:cs typeface="Times New Roman" panose="02020603050405020304" pitchFamily="18" charset="0"/>
              </a:rPr>
              <a:t>)</a:t>
            </a:r>
          </a:p>
          <a:p>
            <a:pPr indent="0" marL="0">
              <a:buNone/>
            </a:pPr>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&gt;</a:t>
            </a:r>
            <a:r>
              <a:rPr dirty="0" lang="en-US" smtClean="0">
                <a:latin typeface="Times New Roman" panose="02020603050405020304" pitchFamily="18" charset="0"/>
                <a:cs typeface="Times New Roman" panose="02020603050405020304" pitchFamily="18" charset="0"/>
              </a:rPr>
              <a:t>d1</a:t>
            </a:r>
          </a:p>
          <a:p>
            <a:pPr indent="0" marL="0">
              <a:buNone/>
            </a:pPr>
            <a:r>
              <a:rPr dirty="0" lang="en-US" smtClean="0">
                <a:latin typeface="Times New Roman" panose="02020603050405020304" pitchFamily="18" charset="0"/>
                <a:cs typeface="Times New Roman" panose="02020603050405020304" pitchFamily="18" charset="0"/>
              </a:rPr>
              <a:t>       x  </a:t>
            </a:r>
            <a:r>
              <a:rPr dirty="0" lang="en-US">
                <a:latin typeface="Times New Roman" panose="02020603050405020304" pitchFamily="18" charset="0"/>
                <a:cs typeface="Times New Roman" panose="02020603050405020304" pitchFamily="18" charset="0"/>
              </a:rPr>
              <a:t>y </a:t>
            </a:r>
            <a:endParaRPr dirty="0" lang="en-US" smtClean="0">
              <a:latin typeface="Times New Roman" panose="02020603050405020304" pitchFamily="18" charset="0"/>
              <a:cs typeface="Times New Roman" panose="02020603050405020304" pitchFamily="18" charset="0"/>
            </a:endParaRPr>
          </a:p>
          <a:p>
            <a:pPr indent="-514350" marL="514350">
              <a:buAutoNum type="arabicPlain"/>
            </a:pPr>
            <a:r>
              <a:rPr dirty="0" lang="en-US" smtClean="0">
                <a:latin typeface="Times New Roman" panose="02020603050405020304" pitchFamily="18" charset="0"/>
                <a:cs typeface="Times New Roman" panose="02020603050405020304" pitchFamily="18" charset="0"/>
              </a:rPr>
              <a:t>5  1</a:t>
            </a:r>
          </a:p>
          <a:p>
            <a:pPr indent="-514350" marL="514350">
              <a:buAutoNum type="arabicPlain"/>
            </a:pPr>
            <a:r>
              <a:rPr dirty="0" lang="en-US" smtClean="0">
                <a:latin typeface="Times New Roman" panose="02020603050405020304" pitchFamily="18" charset="0"/>
                <a:cs typeface="Times New Roman" panose="02020603050405020304" pitchFamily="18" charset="0"/>
              </a:rPr>
              <a:t>7  2</a:t>
            </a:r>
          </a:p>
          <a:p>
            <a:pPr indent="-514350" marL="514350">
              <a:buAutoNum type="arabicPlain"/>
            </a:pPr>
            <a:r>
              <a:rPr dirty="0" lang="en-US" smtClean="0">
                <a:latin typeface="Times New Roman" panose="02020603050405020304" pitchFamily="18" charset="0"/>
                <a:cs typeface="Times New Roman" panose="02020603050405020304" pitchFamily="18" charset="0"/>
              </a:rPr>
              <a:t>8  3 </a:t>
            </a:r>
          </a:p>
          <a:p>
            <a:pPr indent="-514350" marL="514350">
              <a:buAutoNum type="arabicPlain"/>
            </a:pPr>
            <a:r>
              <a:rPr dirty="0" lang="en-US" smtClean="0">
                <a:latin typeface="Times New Roman" panose="02020603050405020304" pitchFamily="18" charset="0"/>
                <a:cs typeface="Times New Roman" panose="02020603050405020304" pitchFamily="18" charset="0"/>
              </a:rPr>
              <a:t>3  4 </a:t>
            </a:r>
          </a:p>
          <a:p>
            <a:pPr indent="0" marL="0">
              <a:buNone/>
            </a:pPr>
            <a:endParaRPr dirty="0" lang="en-US">
              <a:latin typeface="Times New Roman" panose="02020603050405020304" pitchFamily="18" charset="0"/>
              <a:cs typeface="Times New Roman" panose="02020603050405020304" pitchFamily="18" charset="0"/>
            </a:endParaRPr>
          </a:p>
        </p:txBody>
      </p:sp>
    </p:spTree>
  </p:cSld>
  <p:clrMapOvr>
    <a:masterClrMapping/>
  </p:clrMapOvr>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76" name=""/>
        <p:cNvGrpSpPr/>
        <p:nvPr/>
      </p:nvGrpSpPr>
      <p:grpSpPr>
        <a:xfrm>
          <a:off x="0" y="0"/>
          <a:ext cx="0" cy="0"/>
          <a:chOff x="0" y="0"/>
          <a:chExt cx="0" cy="0"/>
        </a:xfrm>
      </p:grpSpPr>
      <p:sp>
        <p:nvSpPr>
          <p:cNvPr id="1048614" name="Content Placeholder 2"/>
          <p:cNvSpPr>
            <a:spLocks noGrp="1"/>
          </p:cNvSpPr>
          <p:nvPr>
            <p:ph idx="1"/>
          </p:nvPr>
        </p:nvSpPr>
        <p:spPr>
          <a:xfrm>
            <a:off x="0" y="0"/>
            <a:ext cx="12192000" cy="6176963"/>
          </a:xfrm>
        </p:spPr>
        <p:txBody>
          <a:bodyPr>
            <a:normAutofit/>
          </a:bodyPr>
          <a:p>
            <a:pPr indent="0" marL="0">
              <a:buNone/>
            </a:pPr>
            <a:r>
              <a:rPr dirty="0" lang="en-US">
                <a:latin typeface="Times New Roman" panose="02020603050405020304" pitchFamily="18" charset="0"/>
                <a:cs typeface="Times New Roman" panose="02020603050405020304" pitchFamily="18" charset="0"/>
              </a:rPr>
              <a:t>d2=</a:t>
            </a:r>
            <a:r>
              <a:rPr dirty="0" lang="en-US" err="1">
                <a:latin typeface="Times New Roman" panose="02020603050405020304" pitchFamily="18" charset="0"/>
                <a:cs typeface="Times New Roman" panose="02020603050405020304" pitchFamily="18" charset="0"/>
              </a:rPr>
              <a:t>data.frame</a:t>
            </a:r>
            <a:r>
              <a:rPr dirty="0" lang="en-US">
                <a:latin typeface="Times New Roman" panose="02020603050405020304" pitchFamily="18" charset="0"/>
                <a:cs typeface="Times New Roman" panose="02020603050405020304" pitchFamily="18" charset="0"/>
              </a:rPr>
              <a:t>(</a:t>
            </a:r>
            <a:r>
              <a:rPr dirty="0" lang="en-US" err="1">
                <a:latin typeface="Times New Roman" panose="02020603050405020304" pitchFamily="18" charset="0"/>
                <a:cs typeface="Times New Roman" panose="02020603050405020304" pitchFamily="18" charset="0"/>
              </a:rPr>
              <a:t>m,w</a:t>
            </a:r>
            <a:r>
              <a:rPr dirty="0" lang="en-US">
                <a:latin typeface="Times New Roman" panose="02020603050405020304" pitchFamily="18" charset="0"/>
                <a:cs typeface="Times New Roman" panose="02020603050405020304" pitchFamily="18" charset="0"/>
              </a:rPr>
              <a:t>);d2 </a:t>
            </a:r>
          </a:p>
          <a:p>
            <a:pPr indent="0" marL="0">
              <a:buNone/>
            </a:pPr>
            <a:r>
              <a:rPr dirty="0" lang="en-US" smtClean="0">
                <a:latin typeface="Times New Roman" panose="02020603050405020304" pitchFamily="18" charset="0"/>
                <a:cs typeface="Times New Roman" panose="02020603050405020304" pitchFamily="18" charset="0"/>
              </a:rPr>
              <a:t>    m  </a:t>
            </a:r>
            <a:r>
              <a:rPr dirty="0" lang="en-US">
                <a:latin typeface="Times New Roman" panose="02020603050405020304" pitchFamily="18" charset="0"/>
                <a:cs typeface="Times New Roman" panose="02020603050405020304" pitchFamily="18" charset="0"/>
              </a:rPr>
              <a:t>w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1  1  </a:t>
            </a:r>
            <a:r>
              <a:rPr dirty="0" lang="en-US">
                <a:latin typeface="Times New Roman" panose="02020603050405020304" pitchFamily="18" charset="0"/>
                <a:cs typeface="Times New Roman" panose="02020603050405020304" pitchFamily="18" charset="0"/>
              </a:rPr>
              <a:t>1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2  5  4</a:t>
            </a:r>
          </a:p>
          <a:p>
            <a:pPr indent="0" marL="0">
              <a:buNone/>
            </a:pPr>
            <a:r>
              <a:rPr dirty="0" lang="en-US" smtClean="0">
                <a:latin typeface="Times New Roman" panose="02020603050405020304" pitchFamily="18" charset="0"/>
                <a:cs typeface="Times New Roman" panose="02020603050405020304" pitchFamily="18" charset="0"/>
              </a:rPr>
              <a:t>3  1  </a:t>
            </a:r>
            <a:r>
              <a:rPr dirty="0" lang="en-US">
                <a:latin typeface="Times New Roman" panose="02020603050405020304" pitchFamily="18" charset="0"/>
                <a:cs typeface="Times New Roman" panose="02020603050405020304" pitchFamily="18" charset="0"/>
              </a:rPr>
              <a:t>7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4  5 </a:t>
            </a:r>
            <a:r>
              <a:rPr dirty="0" lang="en-US">
                <a:latin typeface="Times New Roman" panose="02020603050405020304" pitchFamily="18" charset="0"/>
                <a:cs typeface="Times New Roman" panose="02020603050405020304" pitchFamily="18" charset="0"/>
              </a:rPr>
              <a:t>10</a:t>
            </a:r>
          </a:p>
          <a:p>
            <a:pPr indent="0" marL="0">
              <a:buNone/>
            </a:pPr>
            <a:r>
              <a:rPr dirty="0" lang="en-US" smtClean="0">
                <a:latin typeface="Times New Roman" panose="02020603050405020304" pitchFamily="18" charset="0"/>
                <a:cs typeface="Times New Roman" panose="02020603050405020304" pitchFamily="18" charset="0"/>
              </a:rPr>
              <a:t>&gt;d3=</a:t>
            </a:r>
            <a:r>
              <a:rPr dirty="0" lang="en-US" err="1" smtClean="0">
                <a:latin typeface="Times New Roman" panose="02020603050405020304" pitchFamily="18" charset="0"/>
                <a:cs typeface="Times New Roman" panose="02020603050405020304" pitchFamily="18" charset="0"/>
              </a:rPr>
              <a:t>data.frame</a:t>
            </a:r>
            <a:r>
              <a:rPr dirty="0" lang="en-US" smtClean="0">
                <a:latin typeface="Times New Roman" panose="02020603050405020304" pitchFamily="18" charset="0"/>
                <a:cs typeface="Times New Roman" panose="02020603050405020304" pitchFamily="18" charset="0"/>
              </a:rPr>
              <a:t>(</a:t>
            </a:r>
            <a:r>
              <a:rPr dirty="0" lang="en-US" err="1" smtClean="0">
                <a:latin typeface="Times New Roman" panose="02020603050405020304" pitchFamily="18" charset="0"/>
                <a:cs typeface="Times New Roman" panose="02020603050405020304" pitchFamily="18" charset="0"/>
              </a:rPr>
              <a:t>z,n</a:t>
            </a:r>
            <a:r>
              <a:rPr dirty="0" lang="en-US" smtClean="0">
                <a:latin typeface="Times New Roman" panose="02020603050405020304" pitchFamily="18" charset="0"/>
                <a:cs typeface="Times New Roman" panose="02020603050405020304" pitchFamily="18" charset="0"/>
              </a:rPr>
              <a:t>);</a:t>
            </a:r>
          </a:p>
          <a:p>
            <a:pPr indent="0" marL="0">
              <a:buNone/>
            </a:pPr>
            <a:r>
              <a:rPr dirty="0" lang="en-US" smtClean="0">
                <a:latin typeface="Times New Roman" panose="02020603050405020304" pitchFamily="18" charset="0"/>
                <a:cs typeface="Times New Roman" panose="02020603050405020304" pitchFamily="18" charset="0"/>
              </a:rPr>
              <a:t>d3 </a:t>
            </a:r>
            <a:r>
              <a:rPr dirty="0" lang="en-US">
                <a:latin typeface="Times New Roman" panose="02020603050405020304" pitchFamily="18" charset="0"/>
                <a:cs typeface="Times New Roman" panose="02020603050405020304" pitchFamily="18" charset="0"/>
              </a:rPr>
              <a:t>Error in </a:t>
            </a:r>
            <a:r>
              <a:rPr dirty="0" lang="en-US" err="1">
                <a:latin typeface="Times New Roman" panose="02020603050405020304" pitchFamily="18" charset="0"/>
                <a:cs typeface="Times New Roman" panose="02020603050405020304" pitchFamily="18" charset="0"/>
              </a:rPr>
              <a:t>data.frame</a:t>
            </a:r>
            <a:r>
              <a:rPr dirty="0" lang="en-US">
                <a:latin typeface="Times New Roman" panose="02020603050405020304" pitchFamily="18" charset="0"/>
                <a:cs typeface="Times New Roman" panose="02020603050405020304" pitchFamily="18" charset="0"/>
              </a:rPr>
              <a:t>(z, n) </a:t>
            </a:r>
            <a:r>
              <a:rPr dirty="0" lang="en-US" smtClean="0">
                <a:latin typeface="Times New Roman" panose="02020603050405020304" pitchFamily="18" charset="0"/>
                <a:cs typeface="Times New Roman" panose="02020603050405020304" pitchFamily="18" charset="0"/>
              </a:rPr>
              <a:t>:arguments </a:t>
            </a:r>
            <a:r>
              <a:rPr dirty="0" lang="en-US">
                <a:latin typeface="Times New Roman" panose="02020603050405020304" pitchFamily="18" charset="0"/>
                <a:cs typeface="Times New Roman" panose="02020603050405020304" pitchFamily="18" charset="0"/>
              </a:rPr>
              <a:t>imply differing number of rows: 4, 3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That </a:t>
            </a:r>
            <a:r>
              <a:rPr dirty="0" lang="en-US">
                <a:latin typeface="Times New Roman" panose="02020603050405020304" pitchFamily="18" charset="0"/>
                <a:cs typeface="Times New Roman" panose="02020603050405020304" pitchFamily="18" charset="0"/>
              </a:rPr>
              <a:t>is no. of elements in z(ie.4) is not a multiple of number of elements in n(which is 3)</a:t>
            </a:r>
          </a:p>
          <a:p>
            <a:endParaRPr dirty="0" lang="en-US"/>
          </a:p>
        </p:txBody>
      </p:sp>
    </p:spTree>
  </p:cSld>
  <p:clrMapOvr>
    <a:masterClrMapping/>
  </p:clrMapOvr>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77" name=""/>
        <p:cNvGrpSpPr/>
        <p:nvPr/>
      </p:nvGrpSpPr>
      <p:grpSpPr>
        <a:xfrm>
          <a:off x="0" y="0"/>
          <a:ext cx="0" cy="0"/>
          <a:chOff x="0" y="0"/>
          <a:chExt cx="0" cy="0"/>
        </a:xfrm>
      </p:grpSpPr>
      <p:sp>
        <p:nvSpPr>
          <p:cNvPr id="1048615" name="Content Placeholder 2"/>
          <p:cNvSpPr>
            <a:spLocks noGrp="1"/>
          </p:cNvSpPr>
          <p:nvPr>
            <p:ph idx="1"/>
          </p:nvPr>
        </p:nvSpPr>
        <p:spPr>
          <a:xfrm>
            <a:off x="0" y="0"/>
            <a:ext cx="12192000" cy="6858000"/>
          </a:xfrm>
        </p:spPr>
        <p:txBody>
          <a:bodyPr>
            <a:normAutofit/>
          </a:bodyPr>
          <a:p>
            <a:r>
              <a:rPr b="1" dirty="0" lang="en-US" u="sng">
                <a:solidFill>
                  <a:srgbClr val="92262E"/>
                </a:solidFill>
                <a:latin typeface="Times New Roman" panose="02020603050405020304" pitchFamily="18" charset="0"/>
                <a:cs typeface="Times New Roman" panose="02020603050405020304" pitchFamily="18" charset="0"/>
              </a:rPr>
              <a:t> </a:t>
            </a:r>
            <a:r>
              <a:rPr b="1" dirty="0" lang="en-US" u="sng" smtClean="0">
                <a:solidFill>
                  <a:srgbClr val="92262E"/>
                </a:solidFill>
                <a:latin typeface="Times New Roman" panose="02020603050405020304" pitchFamily="18" charset="0"/>
                <a:cs typeface="Times New Roman" panose="02020603050405020304" pitchFamily="18" charset="0"/>
              </a:rPr>
              <a:t>Commands </a:t>
            </a:r>
            <a:r>
              <a:rPr b="1" dirty="0" lang="en-US" u="sng">
                <a:solidFill>
                  <a:srgbClr val="92262E"/>
                </a:solidFill>
                <a:latin typeface="Times New Roman" panose="02020603050405020304" pitchFamily="18" charset="0"/>
                <a:cs typeface="Times New Roman" panose="02020603050405020304" pitchFamily="18" charset="0"/>
              </a:rPr>
              <a:t>for row name and column name of data </a:t>
            </a:r>
            <a:r>
              <a:rPr b="1" dirty="0" lang="en-US" u="sng" smtClean="0">
                <a:solidFill>
                  <a:srgbClr val="92262E"/>
                </a:solidFill>
                <a:latin typeface="Times New Roman" panose="02020603050405020304" pitchFamily="18" charset="0"/>
                <a:cs typeface="Times New Roman" panose="02020603050405020304" pitchFamily="18" charset="0"/>
              </a:rPr>
              <a:t>frame</a:t>
            </a:r>
          </a:p>
          <a:p>
            <a:r>
              <a:rPr dirty="0" lang="en-US">
                <a:latin typeface="Times New Roman" panose="02020603050405020304" pitchFamily="18" charset="0"/>
                <a:cs typeface="Times New Roman" panose="02020603050405020304" pitchFamily="18" charset="0"/>
              </a:rPr>
              <a:t>d4=</a:t>
            </a:r>
            <a:r>
              <a:rPr dirty="0" lang="en-US" err="1">
                <a:latin typeface="Times New Roman" panose="02020603050405020304" pitchFamily="18" charset="0"/>
                <a:cs typeface="Times New Roman" panose="02020603050405020304" pitchFamily="18" charset="0"/>
              </a:rPr>
              <a:t>data.frame</a:t>
            </a:r>
            <a:r>
              <a:rPr dirty="0" lang="en-US">
                <a:latin typeface="Times New Roman" panose="02020603050405020304" pitchFamily="18" charset="0"/>
                <a:cs typeface="Times New Roman" panose="02020603050405020304" pitchFamily="18" charset="0"/>
              </a:rPr>
              <a:t>("First"=</a:t>
            </a:r>
            <a:r>
              <a:rPr dirty="0" lang="en-US" err="1">
                <a:latin typeface="Times New Roman" panose="02020603050405020304" pitchFamily="18" charset="0"/>
                <a:cs typeface="Times New Roman" panose="02020603050405020304" pitchFamily="18" charset="0"/>
              </a:rPr>
              <a:t>x,"Second</a:t>
            </a:r>
            <a:r>
              <a:rPr dirty="0" lang="en-US">
                <a:latin typeface="Times New Roman" panose="02020603050405020304" pitchFamily="18" charset="0"/>
                <a:cs typeface="Times New Roman" panose="02020603050405020304" pitchFamily="18" charset="0"/>
              </a:rPr>
              <a:t>"=y) </a:t>
            </a:r>
            <a:endParaRPr dirty="0" lang="en-US" smtClean="0">
              <a:latin typeface="Times New Roman" panose="02020603050405020304" pitchFamily="18" charset="0"/>
              <a:cs typeface="Times New Roman" panose="02020603050405020304" pitchFamily="18" charset="0"/>
            </a:endParaRPr>
          </a:p>
          <a:p>
            <a:r>
              <a:rPr dirty="0" lang="en-US" smtClean="0">
                <a:latin typeface="Times New Roman" panose="02020603050405020304" pitchFamily="18" charset="0"/>
                <a:cs typeface="Times New Roman" panose="02020603050405020304" pitchFamily="18" charset="0"/>
              </a:rPr>
              <a:t>&gt; d4</a:t>
            </a:r>
          </a:p>
          <a:p>
            <a:pPr indent="0" marL="0">
              <a:buNone/>
            </a:pPr>
            <a:r>
              <a:rPr dirty="0" lang="en-US" smtClean="0">
                <a:latin typeface="Times New Roman" panose="02020603050405020304" pitchFamily="18" charset="0"/>
                <a:cs typeface="Times New Roman" panose="02020603050405020304" pitchFamily="18" charset="0"/>
              </a:rPr>
              <a:t> 	First Second</a:t>
            </a:r>
          </a:p>
          <a:p>
            <a:pPr indent="0" marL="0">
              <a:buNone/>
            </a:pPr>
            <a:r>
              <a:rPr dirty="0" lang="en-US" smtClean="0">
                <a:latin typeface="Times New Roman" panose="02020603050405020304" pitchFamily="18" charset="0"/>
                <a:cs typeface="Times New Roman" panose="02020603050405020304" pitchFamily="18" charset="0"/>
              </a:rPr>
              <a:t>1    5      </a:t>
            </a:r>
            <a:r>
              <a:rPr dirty="0" lang="en-US">
                <a:latin typeface="Times New Roman" panose="02020603050405020304" pitchFamily="18" charset="0"/>
                <a:cs typeface="Times New Roman" panose="02020603050405020304" pitchFamily="18" charset="0"/>
              </a:rPr>
              <a:t>1 </a:t>
            </a:r>
            <a:endParaRPr dirty="0" lang="en-US" smtClean="0">
              <a:latin typeface="Times New Roman" panose="02020603050405020304" pitchFamily="18" charset="0"/>
              <a:cs typeface="Times New Roman" panose="02020603050405020304" pitchFamily="18" charset="0"/>
            </a:endParaRPr>
          </a:p>
          <a:p>
            <a:pPr indent="-514350" marL="514350">
              <a:buAutoNum type="arabicPlain" startAt="2"/>
            </a:pPr>
            <a:r>
              <a:rPr dirty="0" lang="en-US" smtClean="0">
                <a:latin typeface="Times New Roman" panose="02020603050405020304" pitchFamily="18" charset="0"/>
                <a:cs typeface="Times New Roman" panose="02020603050405020304" pitchFamily="18" charset="0"/>
              </a:rPr>
              <a:t>7      2</a:t>
            </a:r>
          </a:p>
          <a:p>
            <a:pPr indent="0" marL="0">
              <a:buNone/>
            </a:pPr>
            <a:r>
              <a:rPr dirty="0" lang="en-US" smtClean="0">
                <a:latin typeface="Times New Roman" panose="02020603050405020304" pitchFamily="18" charset="0"/>
                <a:cs typeface="Times New Roman" panose="02020603050405020304" pitchFamily="18" charset="0"/>
              </a:rPr>
              <a:t>3    8      3</a:t>
            </a:r>
          </a:p>
          <a:p>
            <a:pPr indent="-514350" marL="514350">
              <a:buAutoNum type="arabicPlain" startAt="4"/>
            </a:pPr>
            <a:r>
              <a:rPr dirty="0" lang="en-US" smtClean="0">
                <a:latin typeface="Times New Roman" panose="02020603050405020304" pitchFamily="18" charset="0"/>
                <a:cs typeface="Times New Roman" panose="02020603050405020304" pitchFamily="18" charset="0"/>
              </a:rPr>
              <a:t>3      </a:t>
            </a:r>
            <a:r>
              <a:rPr dirty="0" lang="en-US">
                <a:latin typeface="Times New Roman" panose="02020603050405020304" pitchFamily="18" charset="0"/>
                <a:cs typeface="Times New Roman" panose="02020603050405020304" pitchFamily="18" charset="0"/>
              </a:rPr>
              <a:t>4 </a:t>
            </a:r>
            <a:endParaRPr dirty="0" lang="en-US" smtClean="0">
              <a:latin typeface="Times New Roman" panose="02020603050405020304" pitchFamily="18" charset="0"/>
              <a:cs typeface="Times New Roman" panose="02020603050405020304" pitchFamily="18" charset="0"/>
            </a:endParaRPr>
          </a:p>
          <a:p>
            <a:pPr indent="0" marL="0">
              <a:buNone/>
            </a:pPr>
            <a:r>
              <a:rPr dirty="0" lang="en-US">
                <a:latin typeface="Times New Roman" panose="02020603050405020304" pitchFamily="18" charset="0"/>
                <a:cs typeface="Times New Roman" panose="02020603050405020304" pitchFamily="18" charset="0"/>
              </a:rPr>
              <a:t>&gt;</a:t>
            </a:r>
            <a:r>
              <a:rPr dirty="0" lang="en-US" smtClean="0">
                <a:latin typeface="Times New Roman" panose="02020603050405020304" pitchFamily="18" charset="0"/>
                <a:cs typeface="Times New Roman" panose="02020603050405020304" pitchFamily="18" charset="0"/>
              </a:rPr>
              <a:t>d5=</a:t>
            </a:r>
            <a:r>
              <a:rPr dirty="0" lang="en-US" err="1" smtClean="0">
                <a:latin typeface="Times New Roman" panose="02020603050405020304" pitchFamily="18" charset="0"/>
                <a:cs typeface="Times New Roman" panose="02020603050405020304" pitchFamily="18" charset="0"/>
              </a:rPr>
              <a:t>data.frame</a:t>
            </a:r>
            <a:r>
              <a:rPr dirty="0" lang="en-US" smtClean="0">
                <a:latin typeface="Times New Roman" panose="02020603050405020304" pitchFamily="18" charset="0"/>
                <a:cs typeface="Times New Roman" panose="02020603050405020304" pitchFamily="18" charset="0"/>
              </a:rPr>
              <a:t>(</a:t>
            </a:r>
            <a:r>
              <a:rPr dirty="0" lang="en-US" err="1" smtClean="0">
                <a:latin typeface="Times New Roman" panose="02020603050405020304" pitchFamily="18" charset="0"/>
                <a:cs typeface="Times New Roman" panose="02020603050405020304" pitchFamily="18" charset="0"/>
              </a:rPr>
              <a:t>z,w,row.names</a:t>
            </a:r>
            <a:r>
              <a:rPr dirty="0" lang="en-US" smtClean="0">
                <a:latin typeface="Times New Roman" panose="02020603050405020304" pitchFamily="18" charset="0"/>
                <a:cs typeface="Times New Roman" panose="02020603050405020304" pitchFamily="18" charset="0"/>
              </a:rPr>
              <a:t>=c</a:t>
            </a:r>
            <a:r>
              <a:rPr dirty="0" lang="en-US">
                <a:latin typeface="Times New Roman" panose="02020603050405020304" pitchFamily="18" charset="0"/>
                <a:cs typeface="Times New Roman" panose="02020603050405020304" pitchFamily="18" charset="0"/>
              </a:rPr>
              <a:t>("r1","r2","r3","r4")) &gt;</a:t>
            </a:r>
            <a:r>
              <a:rPr dirty="0" lang="en-US" err="1">
                <a:latin typeface="Times New Roman" panose="02020603050405020304" pitchFamily="18" charset="0"/>
                <a:cs typeface="Times New Roman" panose="02020603050405020304" pitchFamily="18" charset="0"/>
              </a:rPr>
              <a:t>colnames</a:t>
            </a:r>
            <a:r>
              <a:rPr dirty="0" lang="en-US">
                <a:latin typeface="Times New Roman" panose="02020603050405020304" pitchFamily="18" charset="0"/>
                <a:cs typeface="Times New Roman" panose="02020603050405020304" pitchFamily="18" charset="0"/>
              </a:rPr>
              <a:t>(d5)=c("</a:t>
            </a:r>
            <a:r>
              <a:rPr dirty="0" lang="en-US" err="1">
                <a:latin typeface="Times New Roman" panose="02020603050405020304" pitchFamily="18" charset="0"/>
                <a:cs typeface="Times New Roman" panose="02020603050405020304" pitchFamily="18" charset="0"/>
              </a:rPr>
              <a:t>one","two</a:t>
            </a:r>
            <a:r>
              <a:rPr dirty="0" lang="en-US">
                <a:latin typeface="Times New Roman" panose="02020603050405020304" pitchFamily="18" charset="0"/>
                <a:cs typeface="Times New Roman" panose="02020603050405020304" pitchFamily="18" charset="0"/>
              </a:rPr>
              <a:t>") </a:t>
            </a:r>
            <a:r>
              <a:rPr dirty="0" lang="en-US" smtClean="0">
                <a:latin typeface="Times New Roman" panose="02020603050405020304" pitchFamily="18" charset="0"/>
                <a:cs typeface="Times New Roman" panose="02020603050405020304" pitchFamily="18" charset="0"/>
              </a:rPr>
              <a:t>;d5 </a:t>
            </a:r>
          </a:p>
          <a:p>
            <a:pPr indent="0" marL="0">
              <a:buNone/>
            </a:pPr>
            <a:r>
              <a:rPr dirty="0" lang="en-US">
                <a:latin typeface="Times New Roman" panose="02020603050405020304" pitchFamily="18" charset="0"/>
                <a:cs typeface="Times New Roman" panose="02020603050405020304" pitchFamily="18" charset="0"/>
              </a:rPr>
              <a:t> </a:t>
            </a:r>
            <a:r>
              <a:rPr dirty="0" lang="en-US" smtClean="0">
                <a:latin typeface="Times New Roman" panose="02020603050405020304" pitchFamily="18" charset="0"/>
                <a:cs typeface="Times New Roman" panose="02020603050405020304" pitchFamily="18" charset="0"/>
              </a:rPr>
              <a:t>  one </a:t>
            </a:r>
            <a:r>
              <a:rPr dirty="0" lang="en-US">
                <a:latin typeface="Times New Roman" panose="02020603050405020304" pitchFamily="18" charset="0"/>
                <a:cs typeface="Times New Roman" panose="02020603050405020304" pitchFamily="18" charset="0"/>
              </a:rPr>
              <a:t>two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r1   </a:t>
            </a:r>
            <a:r>
              <a:rPr dirty="0" lang="en-US">
                <a:latin typeface="Times New Roman" panose="02020603050405020304" pitchFamily="18" charset="0"/>
                <a:cs typeface="Times New Roman" panose="02020603050405020304" pitchFamily="18" charset="0"/>
              </a:rPr>
              <a:t>1   1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r2   </a:t>
            </a:r>
            <a:r>
              <a:rPr dirty="0" lang="en-US">
                <a:latin typeface="Times New Roman" panose="02020603050405020304" pitchFamily="18" charset="0"/>
                <a:cs typeface="Times New Roman" panose="02020603050405020304" pitchFamily="18" charset="0"/>
              </a:rPr>
              <a:t>1   4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r3   </a:t>
            </a:r>
            <a:r>
              <a:rPr dirty="0" lang="en-US">
                <a:latin typeface="Times New Roman" panose="02020603050405020304" pitchFamily="18" charset="0"/>
                <a:cs typeface="Times New Roman" panose="02020603050405020304" pitchFamily="18" charset="0"/>
              </a:rPr>
              <a:t>1   7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r4   </a:t>
            </a:r>
            <a:r>
              <a:rPr dirty="0" lang="en-US">
                <a:latin typeface="Times New Roman" panose="02020603050405020304" pitchFamily="18" charset="0"/>
                <a:cs typeface="Times New Roman" panose="02020603050405020304" pitchFamily="18" charset="0"/>
              </a:rPr>
              <a:t>1  10 </a:t>
            </a:r>
          </a:p>
        </p:txBody>
      </p:sp>
    </p:spTree>
  </p:cSld>
  <p:clrMapOvr>
    <a:masterClrMapping/>
  </p:clrMapOvr>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78" name=""/>
        <p:cNvGrpSpPr/>
        <p:nvPr/>
      </p:nvGrpSpPr>
      <p:grpSpPr>
        <a:xfrm>
          <a:off x="0" y="0"/>
          <a:ext cx="0" cy="0"/>
          <a:chOff x="0" y="0"/>
          <a:chExt cx="0" cy="0"/>
        </a:xfrm>
      </p:grpSpPr>
      <p:sp>
        <p:nvSpPr>
          <p:cNvPr id="1048616" name="Content Placeholder 2"/>
          <p:cNvSpPr>
            <a:spLocks noGrp="1"/>
          </p:cNvSpPr>
          <p:nvPr>
            <p:ph idx="1"/>
          </p:nvPr>
        </p:nvSpPr>
        <p:spPr>
          <a:xfrm>
            <a:off x="0" y="0"/>
            <a:ext cx="12192000" cy="6858000"/>
          </a:xfrm>
        </p:spPr>
        <p:txBody>
          <a:bodyPr>
            <a:normAutofit lnSpcReduction="10000"/>
          </a:bodyPr>
          <a:p>
            <a:pPr indent="0" marL="0">
              <a:buNone/>
            </a:pPr>
            <a:r>
              <a:rPr b="1" dirty="0" sz="3200" lang="en-US" u="sng" smtClean="0">
                <a:solidFill>
                  <a:srgbClr val="92262E"/>
                </a:solidFill>
                <a:latin typeface="Times New Roman" panose="02020603050405020304" pitchFamily="18" charset="0"/>
                <a:cs typeface="Times New Roman" panose="02020603050405020304" pitchFamily="18" charset="0"/>
              </a:rPr>
              <a:t>Alternative </a:t>
            </a:r>
            <a:r>
              <a:rPr b="1" dirty="0" sz="3200" lang="en-US" u="sng">
                <a:solidFill>
                  <a:srgbClr val="92262E"/>
                </a:solidFill>
                <a:latin typeface="Times New Roman" panose="02020603050405020304" pitchFamily="18" charset="0"/>
                <a:cs typeface="Times New Roman" panose="02020603050405020304" pitchFamily="18" charset="0"/>
              </a:rPr>
              <a:t>Ways to Creating Data </a:t>
            </a:r>
            <a:r>
              <a:rPr b="1" dirty="0" sz="3200" lang="en-US" u="sng" smtClean="0">
                <a:solidFill>
                  <a:srgbClr val="92262E"/>
                </a:solidFill>
                <a:latin typeface="Times New Roman" panose="02020603050405020304" pitchFamily="18" charset="0"/>
                <a:cs typeface="Times New Roman" panose="02020603050405020304" pitchFamily="18" charset="0"/>
              </a:rPr>
              <a:t>Frame</a:t>
            </a:r>
          </a:p>
          <a:p>
            <a:r>
              <a:rPr dirty="0" lang="en-US">
                <a:latin typeface="Times New Roman" panose="02020603050405020304" pitchFamily="18" charset="0"/>
                <a:cs typeface="Times New Roman" panose="02020603050405020304" pitchFamily="18" charset="0"/>
              </a:rPr>
              <a:t>Data frame can be created using inbuilt data editor edit d1=edit(</a:t>
            </a:r>
            <a:r>
              <a:rPr dirty="0" lang="en-US" err="1">
                <a:latin typeface="Times New Roman" panose="02020603050405020304" pitchFamily="18" charset="0"/>
                <a:cs typeface="Times New Roman" panose="02020603050405020304" pitchFamily="18" charset="0"/>
              </a:rPr>
              <a:t>as.data.frame</a:t>
            </a:r>
            <a:r>
              <a:rPr dirty="0" lang="en-US">
                <a:latin typeface="Times New Roman" panose="02020603050405020304" pitchFamily="18" charset="0"/>
                <a:cs typeface="Times New Roman" panose="02020603050405020304" pitchFamily="18" charset="0"/>
              </a:rPr>
              <a:t>(NULL)) </a:t>
            </a:r>
            <a:endParaRPr dirty="0" lang="en-US" smtClean="0">
              <a:latin typeface="Times New Roman" panose="02020603050405020304" pitchFamily="18" charset="0"/>
              <a:cs typeface="Times New Roman" panose="02020603050405020304" pitchFamily="18" charset="0"/>
            </a:endParaRPr>
          </a:p>
          <a:p>
            <a:pPr indent="0" marL="0">
              <a:buNone/>
            </a:pPr>
            <a:r>
              <a:rPr dirty="0" lang="en-US">
                <a:latin typeface="Times New Roman" panose="02020603050405020304" pitchFamily="18" charset="0"/>
                <a:cs typeface="Times New Roman" panose="02020603050405020304" pitchFamily="18" charset="0"/>
              </a:rPr>
              <a:t>This command opens data editor which is spread sheet like interface(as in </a:t>
            </a:r>
            <a:r>
              <a:rPr dirty="0" lang="en-US" err="1">
                <a:latin typeface="Times New Roman" panose="02020603050405020304" pitchFamily="18" charset="0"/>
                <a:cs typeface="Times New Roman" panose="02020603050405020304" pitchFamily="18" charset="0"/>
              </a:rPr>
              <a:t>Ms</a:t>
            </a:r>
            <a:r>
              <a:rPr dirty="0" lang="en-US">
                <a:latin typeface="Times New Roman" panose="02020603050405020304" pitchFamily="18" charset="0"/>
                <a:cs typeface="Times New Roman" panose="02020603050405020304" pitchFamily="18" charset="0"/>
              </a:rPr>
              <a:t>-Excel) To enter data click on var1,var2….and set the data type of each variable with its name and enter data in respective columns. After entering complete data close data editor. Data frame can be viewed as d1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&gt;d1=edit(</a:t>
            </a:r>
            <a:r>
              <a:rPr dirty="0" lang="en-US" err="1" smtClean="0">
                <a:latin typeface="Times New Roman" panose="02020603050405020304" pitchFamily="18" charset="0"/>
                <a:cs typeface="Times New Roman" panose="02020603050405020304" pitchFamily="18" charset="0"/>
              </a:rPr>
              <a:t>as.data.frame</a:t>
            </a:r>
            <a:r>
              <a:rPr dirty="0" lang="en-US" smtClean="0">
                <a:latin typeface="Times New Roman" panose="02020603050405020304" pitchFamily="18" charset="0"/>
                <a:cs typeface="Times New Roman" panose="02020603050405020304" pitchFamily="18" charset="0"/>
              </a:rPr>
              <a:t>(NULL</a:t>
            </a:r>
            <a:r>
              <a:rPr dirty="0" lang="en-US">
                <a:latin typeface="Times New Roman" panose="02020603050405020304" pitchFamily="18" charset="0"/>
                <a:cs typeface="Times New Roman" panose="02020603050405020304" pitchFamily="18" charset="0"/>
              </a:rPr>
              <a:t>)) ;</a:t>
            </a:r>
            <a:r>
              <a:rPr dirty="0" lang="en-US" smtClean="0">
                <a:latin typeface="Times New Roman" panose="02020603050405020304" pitchFamily="18" charset="0"/>
                <a:cs typeface="Times New Roman" panose="02020603050405020304" pitchFamily="18" charset="0"/>
              </a:rPr>
              <a:t>d1 </a:t>
            </a:r>
          </a:p>
          <a:p>
            <a:pPr indent="0" marL="0">
              <a:buNone/>
            </a:pPr>
            <a:r>
              <a:rPr dirty="0" lang="en-US">
                <a:latin typeface="Times New Roman" panose="02020603050405020304" pitchFamily="18" charset="0"/>
                <a:cs typeface="Times New Roman" panose="02020603050405020304" pitchFamily="18" charset="0"/>
              </a:rPr>
              <a:t> </a:t>
            </a:r>
            <a:r>
              <a:rPr dirty="0" lang="en-US" smtClean="0">
                <a:latin typeface="Times New Roman" panose="02020603050405020304" pitchFamily="18" charset="0"/>
                <a:cs typeface="Times New Roman" panose="02020603050405020304" pitchFamily="18" charset="0"/>
              </a:rPr>
              <a:t>   first second</a:t>
            </a:r>
          </a:p>
          <a:p>
            <a:pPr indent="0" marL="0">
              <a:buNone/>
            </a:pPr>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1     1      </a:t>
            </a:r>
            <a:r>
              <a:rPr dirty="0" lang="en-US" smtClean="0">
                <a:latin typeface="Times New Roman" panose="02020603050405020304" pitchFamily="18" charset="0"/>
                <a:cs typeface="Times New Roman" panose="02020603050405020304" pitchFamily="18" charset="0"/>
              </a:rPr>
              <a:t>4</a:t>
            </a:r>
          </a:p>
          <a:p>
            <a:pPr indent="0" marL="0">
              <a:buNone/>
            </a:pPr>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2     2      </a:t>
            </a:r>
            <a:r>
              <a:rPr dirty="0" lang="en-US" smtClean="0">
                <a:latin typeface="Times New Roman" panose="02020603050405020304" pitchFamily="18" charset="0"/>
                <a:cs typeface="Times New Roman" panose="02020603050405020304" pitchFamily="18" charset="0"/>
              </a:rPr>
              <a:t>5</a:t>
            </a:r>
          </a:p>
          <a:p>
            <a:pPr indent="0" marL="0">
              <a:buNone/>
            </a:pPr>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3     3      </a:t>
            </a:r>
            <a:r>
              <a:rPr dirty="0" lang="en-US" smtClean="0">
                <a:latin typeface="Times New Roman" panose="02020603050405020304" pitchFamily="18" charset="0"/>
                <a:cs typeface="Times New Roman" panose="02020603050405020304" pitchFamily="18" charset="0"/>
              </a:rPr>
              <a:t>6</a:t>
            </a:r>
          </a:p>
          <a:p>
            <a:pPr indent="0" marL="0">
              <a:buNone/>
            </a:pPr>
            <a:r>
              <a:rPr dirty="0" lang="en-US">
                <a:latin typeface="Times New Roman" panose="02020603050405020304" pitchFamily="18" charset="0"/>
                <a:cs typeface="Times New Roman" panose="02020603050405020304" pitchFamily="18" charset="0"/>
              </a:rPr>
              <a:t>&gt;</a:t>
            </a:r>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Object Data frame d1 can be modified using command fix()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fix(d1</a:t>
            </a:r>
            <a:r>
              <a:rPr dirty="0" lang="en-US">
                <a:latin typeface="Times New Roman" panose="02020603050405020304" pitchFamily="18" charset="0"/>
                <a:cs typeface="Times New Roman" panose="02020603050405020304" pitchFamily="18" charset="0"/>
              </a:rPr>
              <a:t>)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This </a:t>
            </a:r>
            <a:r>
              <a:rPr dirty="0" lang="en-US">
                <a:latin typeface="Times New Roman" panose="02020603050405020304" pitchFamily="18" charset="0"/>
                <a:cs typeface="Times New Roman" panose="02020603050405020304" pitchFamily="18" charset="0"/>
              </a:rPr>
              <a:t>command reopens data editor again and modifications can be made in d1</a:t>
            </a:r>
          </a:p>
        </p:txBody>
      </p:sp>
    </p:spTree>
  </p:cSld>
  <p:clrMapOvr>
    <a:masterClrMapping/>
  </p:clrMapOvr>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79" name=""/>
        <p:cNvGrpSpPr/>
        <p:nvPr/>
      </p:nvGrpSpPr>
      <p:grpSpPr>
        <a:xfrm>
          <a:off x="0" y="0"/>
          <a:ext cx="0" cy="0"/>
          <a:chOff x="0" y="0"/>
          <a:chExt cx="0" cy="0"/>
        </a:xfrm>
      </p:grpSpPr>
      <p:sp>
        <p:nvSpPr>
          <p:cNvPr id="1048617" name="Content Placeholder 2"/>
          <p:cNvSpPr>
            <a:spLocks noGrp="1"/>
          </p:cNvSpPr>
          <p:nvPr>
            <p:ph idx="1"/>
          </p:nvPr>
        </p:nvSpPr>
        <p:spPr>
          <a:xfrm>
            <a:off x="0" y="0"/>
            <a:ext cx="12192000" cy="6858000"/>
          </a:xfrm>
        </p:spPr>
        <p:txBody>
          <a:bodyPr>
            <a:normAutofit/>
          </a:bodyPr>
          <a:p>
            <a:pPr indent="0" marL="0">
              <a:buNone/>
            </a:pPr>
            <a:r>
              <a:rPr b="1" dirty="0" lang="en-US">
                <a:latin typeface="Times New Roman" panose="02020603050405020304" pitchFamily="18" charset="0"/>
                <a:cs typeface="Times New Roman" panose="02020603050405020304" pitchFamily="18" charset="0"/>
              </a:rPr>
              <a:t>#Accessing Data from a Data Frame</a:t>
            </a:r>
            <a:endParaRPr dirty="0" lang="en-US">
              <a:latin typeface="Times New Roman" panose="02020603050405020304" pitchFamily="18" charset="0"/>
              <a:cs typeface="Times New Roman" panose="02020603050405020304" pitchFamily="18" charset="0"/>
            </a:endParaRPr>
          </a:p>
          <a:p>
            <a:pPr indent="0" marL="0">
              <a:buNone/>
            </a:pPr>
            <a:r>
              <a:rPr dirty="0" lang="en-US">
                <a:latin typeface="Times New Roman" panose="02020603050405020304" pitchFamily="18" charset="0"/>
                <a:cs typeface="Times New Roman" panose="02020603050405020304" pitchFamily="18" charset="0"/>
              </a:rPr>
              <a:t>Once a data frame is created ,data from it can be accessed as follows:</a:t>
            </a:r>
          </a:p>
          <a:p>
            <a:pPr indent="0" marL="0">
              <a:buNone/>
            </a:pPr>
            <a:r>
              <a:rPr dirty="0" lang="en-US" smtClean="0">
                <a:latin typeface="Times New Roman" panose="02020603050405020304" pitchFamily="18" charset="0"/>
                <a:cs typeface="Times New Roman" panose="02020603050405020304" pitchFamily="18" charset="0"/>
              </a:rPr>
              <a:t>&gt;supply=c(120,140,210,100,90</a:t>
            </a:r>
            <a:r>
              <a:rPr dirty="0" lang="en-US">
                <a:latin typeface="Times New Roman" panose="02020603050405020304" pitchFamily="18" charset="0"/>
                <a:cs typeface="Times New Roman" panose="02020603050405020304" pitchFamily="18" charset="0"/>
              </a:rPr>
              <a:t>)</a:t>
            </a:r>
          </a:p>
          <a:p>
            <a:pPr indent="0" marL="0">
              <a:buNone/>
            </a:pPr>
            <a:r>
              <a:rPr dirty="0" lang="en-US" smtClean="0">
                <a:latin typeface="Times New Roman" panose="02020603050405020304" pitchFamily="18" charset="0"/>
                <a:cs typeface="Times New Roman" panose="02020603050405020304" pitchFamily="18" charset="0"/>
              </a:rPr>
              <a:t>&gt;demand=c(90,150,200,80,60</a:t>
            </a:r>
            <a:r>
              <a:rPr dirty="0" lang="en-US">
                <a:latin typeface="Times New Roman" panose="02020603050405020304" pitchFamily="18" charset="0"/>
                <a:cs typeface="Times New Roman" panose="02020603050405020304" pitchFamily="18" charset="0"/>
              </a:rPr>
              <a:t>)</a:t>
            </a:r>
          </a:p>
          <a:p>
            <a:pPr indent="0" marL="0">
              <a:buNone/>
            </a:pPr>
            <a:r>
              <a:rPr dirty="0" lang="en-US">
                <a:latin typeface="Times New Roman" panose="02020603050405020304" pitchFamily="18" charset="0"/>
                <a:cs typeface="Times New Roman" panose="02020603050405020304" pitchFamily="18" charset="0"/>
              </a:rPr>
              <a:t>d=</a:t>
            </a:r>
            <a:r>
              <a:rPr dirty="0" lang="en-US" err="1">
                <a:latin typeface="Times New Roman" panose="02020603050405020304" pitchFamily="18" charset="0"/>
                <a:cs typeface="Times New Roman" panose="02020603050405020304" pitchFamily="18" charset="0"/>
              </a:rPr>
              <a:t>data.frame</a:t>
            </a:r>
            <a:r>
              <a:rPr dirty="0" lang="en-US">
                <a:latin typeface="Times New Roman" panose="02020603050405020304" pitchFamily="18" charset="0"/>
                <a:cs typeface="Times New Roman" panose="02020603050405020304" pitchFamily="18" charset="0"/>
              </a:rPr>
              <a:t>(</a:t>
            </a:r>
            <a:r>
              <a:rPr dirty="0" lang="en-US" err="1">
                <a:latin typeface="Times New Roman" panose="02020603050405020304" pitchFamily="18" charset="0"/>
                <a:cs typeface="Times New Roman" panose="02020603050405020304" pitchFamily="18" charset="0"/>
              </a:rPr>
              <a:t>supply,demand</a:t>
            </a:r>
            <a:r>
              <a:rPr dirty="0" lang="en-US">
                <a:latin typeface="Times New Roman" panose="02020603050405020304" pitchFamily="18" charset="0"/>
                <a:cs typeface="Times New Roman" panose="02020603050405020304" pitchFamily="18" charset="0"/>
              </a:rPr>
              <a:t>)</a:t>
            </a:r>
          </a:p>
          <a:p>
            <a:pPr indent="0" marL="0">
              <a:buNone/>
            </a:pPr>
            <a:r>
              <a:rPr dirty="0" lang="en-US" err="1" smtClean="0">
                <a:latin typeface="Times New Roman" panose="02020603050405020304" pitchFamily="18" charset="0"/>
                <a:cs typeface="Times New Roman" panose="02020603050405020304" pitchFamily="18" charset="0"/>
              </a:rPr>
              <a:t>d$supply</a:t>
            </a:r>
            <a:r>
              <a:rPr dirty="0" lang="en-US" smtClean="0">
                <a:latin typeface="Times New Roman" panose="02020603050405020304" pitchFamily="18" charset="0"/>
                <a:cs typeface="Times New Roman" panose="02020603050405020304" pitchFamily="18" charset="0"/>
              </a:rPr>
              <a:t>[3</a:t>
            </a:r>
            <a:r>
              <a:rPr dirty="0" lang="en-US">
                <a:latin typeface="Times New Roman" panose="02020603050405020304" pitchFamily="18" charset="0"/>
                <a:cs typeface="Times New Roman" panose="02020603050405020304" pitchFamily="18" charset="0"/>
              </a:rPr>
              <a:t>] #to access third element of vector supply in data frame</a:t>
            </a:r>
          </a:p>
          <a:p>
            <a:pPr indent="0" marL="0">
              <a:buNone/>
            </a:pPr>
            <a:r>
              <a:rPr dirty="0" lang="en-US" err="1">
                <a:latin typeface="Times New Roman" panose="02020603050405020304" pitchFamily="18" charset="0"/>
                <a:cs typeface="Times New Roman" panose="02020603050405020304" pitchFamily="18" charset="0"/>
              </a:rPr>
              <a:t>d$demand</a:t>
            </a:r>
            <a:r>
              <a:rPr dirty="0" lang="en-US">
                <a:latin typeface="Times New Roman" panose="02020603050405020304" pitchFamily="18" charset="0"/>
                <a:cs typeface="Times New Roman" panose="02020603050405020304" pitchFamily="18" charset="0"/>
              </a:rPr>
              <a:t> # to access vector demand in data frame d</a:t>
            </a:r>
          </a:p>
          <a:p>
            <a:pPr indent="0" marL="0">
              <a:buNone/>
            </a:pPr>
            <a:r>
              <a:rPr dirty="0" lang="en-US">
                <a:latin typeface="Times New Roman" panose="02020603050405020304" pitchFamily="18" charset="0"/>
                <a:cs typeface="Times New Roman" panose="02020603050405020304" pitchFamily="18" charset="0"/>
              </a:rPr>
              <a:t>d[3,2]</a:t>
            </a:r>
          </a:p>
          <a:p>
            <a:pPr indent="0" marL="0">
              <a:buNone/>
            </a:pPr>
            <a:r>
              <a:rPr dirty="0" lang="en-US">
                <a:latin typeface="Times New Roman" panose="02020603050405020304" pitchFamily="18" charset="0"/>
                <a:cs typeface="Times New Roman" panose="02020603050405020304" pitchFamily="18" charset="0"/>
              </a:rPr>
              <a:t>attach(d) # places data frame d in systems search path</a:t>
            </a:r>
          </a:p>
          <a:p>
            <a:pPr indent="0" marL="0">
              <a:buNone/>
            </a:pPr>
            <a:r>
              <a:rPr dirty="0" lang="en-US">
                <a:latin typeface="Times New Roman" panose="02020603050405020304" pitchFamily="18" charset="0"/>
                <a:cs typeface="Times New Roman" panose="02020603050405020304" pitchFamily="18" charset="0"/>
              </a:rPr>
              <a:t>The following objects are masked _by_ .</a:t>
            </a:r>
            <a:r>
              <a:rPr dirty="0" lang="en-US" err="1">
                <a:latin typeface="Times New Roman" panose="02020603050405020304" pitchFamily="18" charset="0"/>
                <a:cs typeface="Times New Roman" panose="02020603050405020304" pitchFamily="18" charset="0"/>
              </a:rPr>
              <a:t>GlobalEnv</a:t>
            </a:r>
            <a:r>
              <a:rPr dirty="0" lang="en-US">
                <a:latin typeface="Times New Roman" panose="02020603050405020304" pitchFamily="18" charset="0"/>
                <a:cs typeface="Times New Roman" panose="02020603050405020304" pitchFamily="18" charset="0"/>
              </a:rPr>
              <a:t>:</a:t>
            </a:r>
          </a:p>
          <a:p>
            <a:pPr indent="0" marL="0">
              <a:buNone/>
            </a:pPr>
            <a:r>
              <a:rPr dirty="0" lang="en-US">
                <a:latin typeface="Times New Roman" panose="02020603050405020304" pitchFamily="18" charset="0"/>
                <a:cs typeface="Times New Roman" panose="02020603050405020304" pitchFamily="18" charset="0"/>
              </a:rPr>
              <a:t>demand, supply</a:t>
            </a:r>
          </a:p>
          <a:p>
            <a:pPr indent="0" marL="0">
              <a:buNone/>
            </a:pPr>
            <a:r>
              <a:rPr dirty="0" lang="en-US">
                <a:latin typeface="Times New Roman" panose="02020603050405020304" pitchFamily="18" charset="0"/>
                <a:cs typeface="Times New Roman" panose="02020603050405020304" pitchFamily="18" charset="0"/>
              </a:rPr>
              <a:t> supply # to access vector supply</a:t>
            </a:r>
          </a:p>
          <a:p>
            <a:pPr indent="0" marL="0">
              <a:buNone/>
            </a:pPr>
            <a:endParaRPr dirty="0" lang="en-US">
              <a:latin typeface="Times New Roman" panose="02020603050405020304" pitchFamily="18" charset="0"/>
              <a:cs typeface="Times New Roman" panose="02020603050405020304" pitchFamily="18" charset="0"/>
            </a:endParaRPr>
          </a:p>
        </p:txBody>
      </p:sp>
    </p:spTree>
  </p:cSld>
  <p:clrMapOvr>
    <a:masterClrMapping/>
  </p:clrMapOvr>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80" name=""/>
        <p:cNvGrpSpPr/>
        <p:nvPr/>
      </p:nvGrpSpPr>
      <p:grpSpPr>
        <a:xfrm>
          <a:off x="0" y="0"/>
          <a:ext cx="0" cy="0"/>
          <a:chOff x="0" y="0"/>
          <a:chExt cx="0" cy="0"/>
        </a:xfrm>
      </p:grpSpPr>
      <p:sp>
        <p:nvSpPr>
          <p:cNvPr id="1048618" name="Content Placeholder 2"/>
          <p:cNvSpPr>
            <a:spLocks noGrp="1"/>
          </p:cNvSpPr>
          <p:nvPr>
            <p:ph idx="1"/>
          </p:nvPr>
        </p:nvSpPr>
        <p:spPr>
          <a:xfrm>
            <a:off x="0" y="0"/>
            <a:ext cx="12192000" cy="6858000"/>
          </a:xfrm>
        </p:spPr>
        <p:txBody>
          <a:bodyPr>
            <a:normAutofit/>
          </a:bodyPr>
          <a:p>
            <a:pPr indent="0" marL="0">
              <a:buNone/>
            </a:pPr>
            <a:r>
              <a:rPr b="1" dirty="0" sz="3500" lang="en-US" u="sng">
                <a:solidFill>
                  <a:srgbClr val="92262E"/>
                </a:solidFill>
                <a:latin typeface="Times New Roman" panose="02020603050405020304" pitchFamily="18" charset="0"/>
                <a:cs typeface="Times New Roman" panose="02020603050405020304" pitchFamily="18" charset="0"/>
              </a:rPr>
              <a:t># Subset and Transform </a:t>
            </a:r>
            <a:r>
              <a:rPr b="1" dirty="0" sz="3500" lang="en-US" u="sng" smtClean="0">
                <a:solidFill>
                  <a:srgbClr val="92262E"/>
                </a:solidFill>
                <a:latin typeface="Times New Roman" panose="02020603050405020304" pitchFamily="18" charset="0"/>
                <a:cs typeface="Times New Roman" panose="02020603050405020304" pitchFamily="18" charset="0"/>
              </a:rPr>
              <a:t>Commands:</a:t>
            </a:r>
            <a:endParaRPr b="1" dirty="0" lang="en-US" u="sng" smtClean="0">
              <a:solidFill>
                <a:srgbClr val="92262E"/>
              </a:solidFill>
              <a:latin typeface="Times New Roman" panose="02020603050405020304" pitchFamily="18" charset="0"/>
              <a:cs typeface="Times New Roman" panose="02020603050405020304" pitchFamily="18" charset="0"/>
            </a:endParaRPr>
          </a:p>
          <a:p>
            <a:r>
              <a:rPr dirty="0" lang="en-US">
                <a:latin typeface="Times New Roman" panose="02020603050405020304" pitchFamily="18" charset="0"/>
                <a:cs typeface="Times New Roman" panose="02020603050405020304" pitchFamily="18" charset="0"/>
              </a:rPr>
              <a:t>Command subset is used for extracting data satisfying  certain condition from existing data frame or </a:t>
            </a:r>
            <a:r>
              <a:rPr dirty="0" lang="en-US" smtClean="0">
                <a:latin typeface="Times New Roman" panose="02020603050405020304" pitchFamily="18" charset="0"/>
                <a:cs typeface="Times New Roman" panose="02020603050405020304" pitchFamily="18" charset="0"/>
              </a:rPr>
              <a:t>vector.</a:t>
            </a:r>
          </a:p>
          <a:p>
            <a:r>
              <a:rPr dirty="0" lang="en-US" smtClean="0">
                <a:latin typeface="Times New Roman" panose="02020603050405020304" pitchFamily="18" charset="0"/>
                <a:cs typeface="Times New Roman" panose="02020603050405020304" pitchFamily="18" charset="0"/>
              </a:rPr>
              <a:t>Command </a:t>
            </a:r>
            <a:r>
              <a:rPr dirty="0" lang="en-US">
                <a:latin typeface="Times New Roman" panose="02020603050405020304" pitchFamily="18" charset="0"/>
                <a:cs typeface="Times New Roman" panose="02020603050405020304" pitchFamily="18" charset="0"/>
              </a:rPr>
              <a:t>transform is used to add new columns(variables) using columns of existing data frame</a:t>
            </a:r>
            <a:r>
              <a:rPr dirty="0" lang="en-US" smtClean="0">
                <a:latin typeface="Times New Roman" panose="02020603050405020304" pitchFamily="18" charset="0"/>
                <a:cs typeface="Times New Roman" panose="02020603050405020304" pitchFamily="18" charset="0"/>
              </a:rPr>
              <a:t>. Also </a:t>
            </a:r>
            <a:r>
              <a:rPr dirty="0" lang="en-US">
                <a:latin typeface="Times New Roman" panose="02020603050405020304" pitchFamily="18" charset="0"/>
                <a:cs typeface="Times New Roman" panose="02020603050405020304" pitchFamily="18" charset="0"/>
              </a:rPr>
              <a:t>used to add new columns by giving column name in the command itself </a:t>
            </a:r>
          </a:p>
          <a:p>
            <a:pPr indent="0" marL="0">
              <a:buNone/>
            </a:pP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supply=c(120,140,210,100,90)</a:t>
            </a:r>
          </a:p>
          <a:p>
            <a:pPr indent="0" marL="0">
              <a:buNone/>
            </a:pPr>
            <a:r>
              <a:rPr dirty="0" lang="en-US" smtClean="0">
                <a:latin typeface="Times New Roman" panose="02020603050405020304" pitchFamily="18" charset="0"/>
                <a:cs typeface="Times New Roman" panose="02020603050405020304" pitchFamily="18" charset="0"/>
              </a:rPr>
              <a:t>demand=c(90,150,200,80,60)</a:t>
            </a:r>
          </a:p>
          <a:p>
            <a:pPr indent="0" marL="0">
              <a:buNone/>
            </a:pPr>
            <a:r>
              <a:rPr dirty="0" lang="en-US" smtClean="0">
                <a:latin typeface="Times New Roman" panose="02020603050405020304" pitchFamily="18" charset="0"/>
                <a:cs typeface="Times New Roman" panose="02020603050405020304" pitchFamily="18" charset="0"/>
              </a:rPr>
              <a:t> d=</a:t>
            </a:r>
            <a:r>
              <a:rPr dirty="0" lang="en-US" err="1" smtClean="0">
                <a:latin typeface="Times New Roman" panose="02020603050405020304" pitchFamily="18" charset="0"/>
                <a:cs typeface="Times New Roman" panose="02020603050405020304" pitchFamily="18" charset="0"/>
              </a:rPr>
              <a:t>data.frame</a:t>
            </a:r>
            <a:r>
              <a:rPr dirty="0" lang="en-US" smtClean="0">
                <a:latin typeface="Times New Roman" panose="02020603050405020304" pitchFamily="18" charset="0"/>
                <a:cs typeface="Times New Roman" panose="02020603050405020304" pitchFamily="18" charset="0"/>
              </a:rPr>
              <a:t>(</a:t>
            </a:r>
            <a:r>
              <a:rPr dirty="0" lang="en-US" err="1" smtClean="0">
                <a:latin typeface="Times New Roman" panose="02020603050405020304" pitchFamily="18" charset="0"/>
                <a:cs typeface="Times New Roman" panose="02020603050405020304" pitchFamily="18" charset="0"/>
              </a:rPr>
              <a:t>supply,demand</a:t>
            </a:r>
            <a:r>
              <a:rPr dirty="0" lang="en-US" smtClean="0">
                <a:latin typeface="Times New Roman" panose="02020603050405020304" pitchFamily="18" charset="0"/>
                <a:cs typeface="Times New Roman" panose="02020603050405020304" pitchFamily="18" charset="0"/>
              </a:rPr>
              <a:t>); d;</a:t>
            </a:r>
          </a:p>
          <a:p>
            <a:pPr indent="0" marL="0">
              <a:buNone/>
            </a:pPr>
            <a:r>
              <a:rPr dirty="0" lang="en-US" smtClean="0">
                <a:latin typeface="Times New Roman" panose="02020603050405020304" pitchFamily="18" charset="0"/>
                <a:cs typeface="Times New Roman" panose="02020603050405020304" pitchFamily="18" charset="0"/>
              </a:rPr>
              <a:t> attach(d)</a:t>
            </a:r>
          </a:p>
          <a:p>
            <a:pPr indent="0" marL="0">
              <a:buNone/>
            </a:pPr>
            <a:r>
              <a:rPr dirty="0" lang="en-US" smtClean="0">
                <a:latin typeface="Times New Roman" panose="02020603050405020304" pitchFamily="18" charset="0"/>
                <a:cs typeface="Times New Roman" panose="02020603050405020304" pitchFamily="18" charset="0"/>
              </a:rPr>
              <a:t> d[1:3,1:2]</a:t>
            </a:r>
          </a:p>
          <a:p>
            <a:pPr indent="0" marL="0">
              <a:buNone/>
            </a:pPr>
            <a:r>
              <a:rPr dirty="0" lang="en-US" smtClean="0">
                <a:latin typeface="Times New Roman" panose="02020603050405020304" pitchFamily="18" charset="0"/>
                <a:cs typeface="Times New Roman" panose="02020603050405020304" pitchFamily="18" charset="0"/>
              </a:rPr>
              <a:t>d1=subset(d, demand&gt;100); d1;</a:t>
            </a:r>
          </a:p>
          <a:p>
            <a:pPr indent="0" marL="0">
              <a:buNone/>
            </a:pPr>
            <a:r>
              <a:rPr dirty="0" lang="en-US" smtClean="0">
                <a:latin typeface="Times New Roman" panose="02020603050405020304" pitchFamily="18" charset="0"/>
                <a:cs typeface="Times New Roman" panose="02020603050405020304" pitchFamily="18" charset="0"/>
              </a:rPr>
              <a:t>d2=transform(d, lack=supply-demand)</a:t>
            </a:r>
          </a:p>
          <a:p>
            <a:pPr indent="0" marL="0">
              <a:buNone/>
            </a:pPr>
            <a:r>
              <a:rPr dirty="0" lang="en-US" smtClean="0">
                <a:latin typeface="Times New Roman" panose="02020603050405020304" pitchFamily="18" charset="0"/>
                <a:cs typeface="Times New Roman" panose="02020603050405020304" pitchFamily="18" charset="0"/>
              </a:rPr>
              <a:t>x=c(12,67,32,54,80)</a:t>
            </a:r>
          </a:p>
          <a:p>
            <a:pPr indent="0" marL="0">
              <a:buNone/>
            </a:pPr>
            <a:r>
              <a:rPr dirty="0" lang="en-US" smtClean="0">
                <a:latin typeface="Times New Roman" panose="02020603050405020304" pitchFamily="18" charset="0"/>
                <a:cs typeface="Times New Roman" panose="02020603050405020304" pitchFamily="18" charset="0"/>
              </a:rPr>
              <a:t>d3=transform(d2,"X"=x); d3;</a:t>
            </a:r>
          </a:p>
          <a:p>
            <a:pPr indent="0" marL="0">
              <a:buNone/>
            </a:pPr>
            <a:r>
              <a:rPr dirty="0" lang="en-US" smtClean="0">
                <a:latin typeface="Times New Roman" panose="02020603050405020304" pitchFamily="18" charset="0"/>
                <a:cs typeface="Times New Roman" panose="02020603050405020304" pitchFamily="18" charset="0"/>
              </a:rPr>
              <a:t>x=c(10,15,20,9,13,22)</a:t>
            </a:r>
          </a:p>
          <a:p>
            <a:pPr indent="0" marL="0">
              <a:buNone/>
            </a:pPr>
            <a:r>
              <a:rPr dirty="0" lang="en-US" smtClean="0">
                <a:latin typeface="Times New Roman" panose="02020603050405020304" pitchFamily="18" charset="0"/>
                <a:cs typeface="Times New Roman" panose="02020603050405020304" pitchFamily="18" charset="0"/>
              </a:rPr>
              <a:t>y=subset(</a:t>
            </a:r>
            <a:r>
              <a:rPr dirty="0" lang="en-US" err="1" smtClean="0">
                <a:latin typeface="Times New Roman" panose="02020603050405020304" pitchFamily="18" charset="0"/>
                <a:cs typeface="Times New Roman" panose="02020603050405020304" pitchFamily="18" charset="0"/>
              </a:rPr>
              <a:t>x,x</a:t>
            </a:r>
            <a:r>
              <a:rPr dirty="0" lang="en-US" smtClean="0">
                <a:latin typeface="Times New Roman" panose="02020603050405020304" pitchFamily="18" charset="0"/>
                <a:cs typeface="Times New Roman" panose="02020603050405020304" pitchFamily="18" charset="0"/>
              </a:rPr>
              <a:t>&lt;15);y;</a:t>
            </a:r>
          </a:p>
          <a:p>
            <a:endParaRPr dirty="0" lang="en-US">
              <a:latin typeface="Times New Roman" panose="02020603050405020304" pitchFamily="18" charset="0"/>
              <a:cs typeface="Times New Roman" panose="02020603050405020304" pitchFamily="18" charset="0"/>
            </a:endParaRPr>
          </a:p>
          <a:p>
            <a:endParaRPr dirty="0" lang="en-US">
              <a:latin typeface="Times New Roman" panose="02020603050405020304" pitchFamily="18" charset="0"/>
              <a:cs typeface="Times New Roman" panose="02020603050405020304" pitchFamily="18" charset="0"/>
            </a:endParaRPr>
          </a:p>
        </p:txBody>
      </p:sp>
    </p:spTree>
  </p:cSld>
  <p:clrMapOvr>
    <a:masterClrMapping/>
  </p:clrMapOvr>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619" name="Content Placeholder 2"/>
          <p:cNvSpPr>
            <a:spLocks noGrp="1"/>
          </p:cNvSpPr>
          <p:nvPr>
            <p:ph idx="1"/>
          </p:nvPr>
        </p:nvSpPr>
        <p:spPr>
          <a:xfrm>
            <a:off x="0" y="0"/>
            <a:ext cx="12192000" cy="6858000"/>
          </a:xfrm>
        </p:spPr>
        <p:txBody>
          <a:bodyPr>
            <a:noAutofit/>
          </a:bodyPr>
          <a:p>
            <a:pPr indent="0" marL="0">
              <a:buNone/>
            </a:pPr>
            <a:r>
              <a:rPr dirty="0" sz="2000" lang="en-US" smtClean="0">
                <a:latin typeface="Times New Roman" panose="02020603050405020304" pitchFamily="18" charset="0"/>
                <a:cs typeface="Times New Roman" panose="02020603050405020304" pitchFamily="18" charset="0"/>
              </a:rPr>
              <a:t>Ex. 1) Create </a:t>
            </a:r>
            <a:r>
              <a:rPr dirty="0" sz="2000" lang="en-US">
                <a:latin typeface="Times New Roman" panose="02020603050405020304" pitchFamily="18" charset="0"/>
                <a:cs typeface="Times New Roman" panose="02020603050405020304" pitchFamily="18" charset="0"/>
              </a:rPr>
              <a:t>a vector x of </a:t>
            </a:r>
            <a:r>
              <a:rPr dirty="0" sz="2000" lang="en-US" smtClean="0">
                <a:latin typeface="Times New Roman" panose="02020603050405020304" pitchFamily="18" charset="0"/>
                <a:cs typeface="Times New Roman" panose="02020603050405020304" pitchFamily="18" charset="0"/>
              </a:rPr>
              <a:t>following numbers.31,26,36,14,45,28,39,51,33,34,21,11,12,35,20  </a:t>
            </a:r>
          </a:p>
          <a:p>
            <a:pPr indent="0" marL="0">
              <a:buNone/>
            </a:pPr>
            <a:r>
              <a:rPr dirty="0" sz="2000" lang="en-US" smtClean="0">
                <a:latin typeface="Times New Roman" panose="02020603050405020304" pitchFamily="18" charset="0"/>
                <a:cs typeface="Times New Roman" panose="02020603050405020304" pitchFamily="18" charset="0"/>
              </a:rPr>
              <a:t>       (</a:t>
            </a:r>
            <a:r>
              <a:rPr dirty="0" sz="2000" lang="en-US" err="1">
                <a:latin typeface="Times New Roman" panose="02020603050405020304" pitchFamily="18" charset="0"/>
                <a:cs typeface="Times New Roman" panose="02020603050405020304" pitchFamily="18" charset="0"/>
              </a:rPr>
              <a:t>i</a:t>
            </a:r>
            <a:r>
              <a:rPr dirty="0" sz="2000" lang="en-US">
                <a:latin typeface="Times New Roman" panose="02020603050405020304" pitchFamily="18" charset="0"/>
                <a:cs typeface="Times New Roman" panose="02020603050405020304" pitchFamily="18" charset="0"/>
              </a:rPr>
              <a:t>) Create vector y containing elements numbered 3rd, 7th, 8th and 13th of vector x</a:t>
            </a:r>
            <a:r>
              <a:rPr dirty="0" sz="2000" lang="en-US" smtClean="0">
                <a:latin typeface="Times New Roman" panose="02020603050405020304" pitchFamily="18" charset="0"/>
                <a:cs typeface="Times New Roman" panose="02020603050405020304" pitchFamily="18" charset="0"/>
              </a:rPr>
              <a:t>.</a:t>
            </a:r>
          </a:p>
          <a:p>
            <a:pPr indent="0" marL="0">
              <a:buNone/>
            </a:pPr>
            <a:r>
              <a:rPr dirty="0" sz="2000" lang="en-US" smtClean="0">
                <a:latin typeface="Times New Roman" panose="02020603050405020304" pitchFamily="18" charset="0"/>
                <a:cs typeface="Times New Roman" panose="02020603050405020304" pitchFamily="18" charset="0"/>
              </a:rPr>
              <a:t>       (</a:t>
            </a:r>
            <a:r>
              <a:rPr dirty="0" sz="2000" lang="en-US">
                <a:latin typeface="Times New Roman" panose="02020603050405020304" pitchFamily="18" charset="0"/>
                <a:cs typeface="Times New Roman" panose="02020603050405020304" pitchFamily="18" charset="0"/>
              </a:rPr>
              <a:t>ii) Create a vector z containing </a:t>
            </a:r>
            <a:r>
              <a:rPr dirty="0" sz="2000" lang="en-US" smtClean="0">
                <a:latin typeface="Times New Roman" panose="02020603050405020304" pitchFamily="18" charset="0"/>
                <a:cs typeface="Times New Roman" panose="02020603050405020304" pitchFamily="18" charset="0"/>
              </a:rPr>
              <a:t>elements of </a:t>
            </a:r>
            <a:r>
              <a:rPr dirty="0" sz="2000" lang="en-US">
                <a:latin typeface="Times New Roman" panose="02020603050405020304" pitchFamily="18" charset="0"/>
                <a:cs typeface="Times New Roman" panose="02020603050405020304" pitchFamily="18" charset="0"/>
              </a:rPr>
              <a:t>x &gt;25</a:t>
            </a:r>
            <a:r>
              <a:rPr dirty="0" sz="2000" lang="en-US" smtClean="0">
                <a:latin typeface="Times New Roman" panose="02020603050405020304" pitchFamily="18" charset="0"/>
                <a:cs typeface="Times New Roman" panose="02020603050405020304" pitchFamily="18" charset="0"/>
              </a:rPr>
              <a:t>.</a:t>
            </a:r>
          </a:p>
          <a:p>
            <a:pPr indent="0" marL="0">
              <a:buNone/>
            </a:pPr>
            <a:r>
              <a:rPr dirty="0" sz="2000" lang="en-US" smtClean="0">
                <a:latin typeface="Times New Roman" panose="02020603050405020304" pitchFamily="18" charset="0"/>
                <a:cs typeface="Times New Roman" panose="02020603050405020304" pitchFamily="18" charset="0"/>
              </a:rPr>
              <a:t>Sol: x=c(31,26,36,14,45,28,39,51,33,34,21,11,12,35,20)</a:t>
            </a:r>
          </a:p>
          <a:p>
            <a:pPr indent="0" marL="0">
              <a:buNone/>
            </a:pPr>
            <a:r>
              <a:rPr dirty="0" sz="2000" lang="en-US">
                <a:latin typeface="Times New Roman" panose="02020603050405020304" pitchFamily="18" charset="0"/>
                <a:cs typeface="Times New Roman" panose="02020603050405020304" pitchFamily="18" charset="0"/>
              </a:rPr>
              <a:t> </a:t>
            </a:r>
            <a:r>
              <a:rPr dirty="0" sz="2000" lang="en-US" smtClean="0">
                <a:latin typeface="Times New Roman" panose="02020603050405020304" pitchFamily="18" charset="0"/>
                <a:cs typeface="Times New Roman" panose="02020603050405020304" pitchFamily="18" charset="0"/>
              </a:rPr>
              <a:t>      y= x[c(3,7,8,13)];y;</a:t>
            </a:r>
          </a:p>
          <a:p>
            <a:pPr indent="0" marL="0">
              <a:buNone/>
            </a:pPr>
            <a:r>
              <a:rPr dirty="0" sz="2000" lang="en-US">
                <a:latin typeface="Times New Roman" panose="02020603050405020304" pitchFamily="18" charset="0"/>
                <a:cs typeface="Times New Roman" panose="02020603050405020304" pitchFamily="18" charset="0"/>
              </a:rPr>
              <a:t> </a:t>
            </a:r>
            <a:r>
              <a:rPr dirty="0" sz="2000" lang="en-US" smtClean="0">
                <a:latin typeface="Times New Roman" panose="02020603050405020304" pitchFamily="18" charset="0"/>
                <a:cs typeface="Times New Roman" panose="02020603050405020304" pitchFamily="18" charset="0"/>
              </a:rPr>
              <a:t>      z= x[x&gt;25];z;</a:t>
            </a:r>
          </a:p>
          <a:p>
            <a:pPr indent="0" marL="0">
              <a:buNone/>
            </a:pPr>
            <a:r>
              <a:rPr dirty="0" sz="2000" lang="en-US" smtClean="0">
                <a:latin typeface="Times New Roman" panose="02020603050405020304" pitchFamily="18" charset="0"/>
                <a:cs typeface="Times New Roman" panose="02020603050405020304" pitchFamily="18" charset="0"/>
              </a:rPr>
              <a:t>Ex. 2) Create </a:t>
            </a:r>
            <a:r>
              <a:rPr dirty="0" sz="2000" lang="en-US">
                <a:latin typeface="Times New Roman" panose="02020603050405020304" pitchFamily="18" charset="0"/>
                <a:cs typeface="Times New Roman" panose="02020603050405020304" pitchFamily="18" charset="0"/>
              </a:rPr>
              <a:t>two vectors ‘a’ and ’b’ which include marks scored by students in five subjects out </a:t>
            </a:r>
            <a:r>
              <a:rPr dirty="0" sz="2000" lang="en-US" smtClean="0">
                <a:latin typeface="Times New Roman" panose="02020603050405020304" pitchFamily="18" charset="0"/>
                <a:cs typeface="Times New Roman" panose="02020603050405020304" pitchFamily="18" charset="0"/>
              </a:rPr>
              <a:t>	of </a:t>
            </a:r>
            <a:r>
              <a:rPr dirty="0" sz="2000" lang="en-US">
                <a:latin typeface="Times New Roman" panose="02020603050405020304" pitchFamily="18" charset="0"/>
                <a:cs typeface="Times New Roman" panose="02020603050405020304" pitchFamily="18" charset="0"/>
              </a:rPr>
              <a:t>100 marks: </a:t>
            </a:r>
            <a:endParaRPr dirty="0" sz="2000" lang="en-US" smtClean="0">
              <a:latin typeface="Times New Roman" panose="02020603050405020304" pitchFamily="18" charset="0"/>
              <a:cs typeface="Times New Roman" panose="02020603050405020304" pitchFamily="18" charset="0"/>
            </a:endParaRPr>
          </a:p>
          <a:p>
            <a:pPr indent="0" marL="0">
              <a:buNone/>
            </a:pPr>
            <a:r>
              <a:rPr dirty="0" sz="2000" lang="en-US">
                <a:latin typeface="Times New Roman" panose="02020603050405020304" pitchFamily="18" charset="0"/>
                <a:cs typeface="Times New Roman" panose="02020603050405020304" pitchFamily="18" charset="0"/>
              </a:rPr>
              <a:t>	</a:t>
            </a:r>
            <a:r>
              <a:rPr dirty="0" sz="2000" lang="en-US" smtClean="0">
                <a:latin typeface="Times New Roman" panose="02020603050405020304" pitchFamily="18" charset="0"/>
                <a:cs typeface="Times New Roman" panose="02020603050405020304" pitchFamily="18" charset="0"/>
              </a:rPr>
              <a:t>Marks </a:t>
            </a:r>
            <a:r>
              <a:rPr dirty="0" sz="2000" lang="en-US">
                <a:latin typeface="Times New Roman" panose="02020603050405020304" pitchFamily="18" charset="0"/>
                <a:cs typeface="Times New Roman" panose="02020603050405020304" pitchFamily="18" charset="0"/>
              </a:rPr>
              <a:t>of A: 65,89,75,95,89 </a:t>
            </a:r>
            <a:endParaRPr dirty="0" sz="2000" lang="en-US" smtClean="0">
              <a:latin typeface="Times New Roman" panose="02020603050405020304" pitchFamily="18" charset="0"/>
              <a:cs typeface="Times New Roman" panose="02020603050405020304" pitchFamily="18" charset="0"/>
            </a:endParaRPr>
          </a:p>
          <a:p>
            <a:pPr indent="0" marL="0">
              <a:buNone/>
            </a:pPr>
            <a:r>
              <a:rPr dirty="0" sz="2000" lang="en-US">
                <a:latin typeface="Times New Roman" panose="02020603050405020304" pitchFamily="18" charset="0"/>
                <a:cs typeface="Times New Roman" panose="02020603050405020304" pitchFamily="18" charset="0"/>
              </a:rPr>
              <a:t>	</a:t>
            </a:r>
            <a:r>
              <a:rPr dirty="0" sz="2000" lang="en-US" smtClean="0">
                <a:latin typeface="Times New Roman" panose="02020603050405020304" pitchFamily="18" charset="0"/>
                <a:cs typeface="Times New Roman" panose="02020603050405020304" pitchFamily="18" charset="0"/>
              </a:rPr>
              <a:t>Marks </a:t>
            </a:r>
            <a:r>
              <a:rPr dirty="0" sz="2000" lang="en-US">
                <a:latin typeface="Times New Roman" panose="02020603050405020304" pitchFamily="18" charset="0"/>
                <a:cs typeface="Times New Roman" panose="02020603050405020304" pitchFamily="18" charset="0"/>
              </a:rPr>
              <a:t>of B: 52,69,70,81,85 </a:t>
            </a:r>
            <a:endParaRPr dirty="0" sz="2000" lang="en-US" smtClean="0">
              <a:latin typeface="Times New Roman" panose="02020603050405020304" pitchFamily="18" charset="0"/>
              <a:cs typeface="Times New Roman" panose="02020603050405020304" pitchFamily="18" charset="0"/>
            </a:endParaRPr>
          </a:p>
          <a:p>
            <a:pPr indent="0" marL="0">
              <a:buNone/>
            </a:pPr>
            <a:r>
              <a:rPr dirty="0" sz="2000" lang="en-US">
                <a:latin typeface="Times New Roman" panose="02020603050405020304" pitchFamily="18" charset="0"/>
                <a:cs typeface="Times New Roman" panose="02020603050405020304" pitchFamily="18" charset="0"/>
              </a:rPr>
              <a:t>	</a:t>
            </a:r>
            <a:r>
              <a:rPr dirty="0" sz="2000" lang="en-US" smtClean="0">
                <a:latin typeface="Times New Roman" panose="02020603050405020304" pitchFamily="18" charset="0"/>
                <a:cs typeface="Times New Roman" panose="02020603050405020304" pitchFamily="18" charset="0"/>
              </a:rPr>
              <a:t>Create </a:t>
            </a:r>
            <a:r>
              <a:rPr dirty="0" sz="2000" lang="en-US">
                <a:latin typeface="Times New Roman" panose="02020603050405020304" pitchFamily="18" charset="0"/>
                <a:cs typeface="Times New Roman" panose="02020603050405020304" pitchFamily="18" charset="0"/>
              </a:rPr>
              <a:t>data frame </a:t>
            </a:r>
            <a:r>
              <a:rPr dirty="0" sz="2000" lang="en-US" smtClean="0">
                <a:latin typeface="Times New Roman" panose="02020603050405020304" pitchFamily="18" charset="0"/>
                <a:cs typeface="Times New Roman" panose="02020603050405020304" pitchFamily="18" charset="0"/>
              </a:rPr>
              <a:t>’student </a:t>
            </a:r>
            <a:r>
              <a:rPr dirty="0" sz="2000" lang="en-US">
                <a:latin typeface="Times New Roman" panose="02020603050405020304" pitchFamily="18" charset="0"/>
                <a:cs typeface="Times New Roman" panose="02020603050405020304" pitchFamily="18" charset="0"/>
              </a:rPr>
              <a:t>marks’ with column heads as Marks of A, Marks of B </a:t>
            </a:r>
          </a:p>
          <a:p>
            <a:pPr indent="0" marL="0">
              <a:buNone/>
            </a:pPr>
            <a:r>
              <a:rPr dirty="0" sz="2000" lang="en-US" smtClean="0">
                <a:latin typeface="Times New Roman" panose="02020603050405020304" pitchFamily="18" charset="0"/>
                <a:cs typeface="Times New Roman" panose="02020603050405020304" pitchFamily="18" charset="0"/>
              </a:rPr>
              <a:t>Sol:  a=c(65,89,75,95,89)</a:t>
            </a:r>
          </a:p>
          <a:p>
            <a:pPr indent="0" marL="0">
              <a:buNone/>
            </a:pPr>
            <a:r>
              <a:rPr dirty="0" sz="2000" lang="en-US">
                <a:latin typeface="Times New Roman" panose="02020603050405020304" pitchFamily="18" charset="0"/>
                <a:cs typeface="Times New Roman" panose="02020603050405020304" pitchFamily="18" charset="0"/>
              </a:rPr>
              <a:t> </a:t>
            </a:r>
            <a:r>
              <a:rPr dirty="0" sz="2000" lang="en-US" smtClean="0">
                <a:latin typeface="Times New Roman" panose="02020603050405020304" pitchFamily="18" charset="0"/>
                <a:cs typeface="Times New Roman" panose="02020603050405020304" pitchFamily="18" charset="0"/>
              </a:rPr>
              <a:t>       b=c(52,69,70,81,85)</a:t>
            </a:r>
          </a:p>
          <a:p>
            <a:pPr indent="0" marL="0">
              <a:buNone/>
            </a:pPr>
            <a:r>
              <a:rPr dirty="0" sz="2000" lang="en-US">
                <a:latin typeface="Times New Roman" panose="02020603050405020304" pitchFamily="18" charset="0"/>
                <a:cs typeface="Times New Roman" panose="02020603050405020304" pitchFamily="18" charset="0"/>
              </a:rPr>
              <a:t> </a:t>
            </a:r>
            <a:r>
              <a:rPr dirty="0" sz="2000" lang="en-US" smtClean="0">
                <a:latin typeface="Times New Roman" panose="02020603050405020304" pitchFamily="18" charset="0"/>
                <a:cs typeface="Times New Roman" panose="02020603050405020304" pitchFamily="18" charset="0"/>
              </a:rPr>
              <a:t>       </a:t>
            </a:r>
            <a:r>
              <a:rPr dirty="0" sz="2000" lang="en-US" err="1" smtClean="0">
                <a:latin typeface="Times New Roman" panose="02020603050405020304" pitchFamily="18" charset="0"/>
                <a:cs typeface="Times New Roman" panose="02020603050405020304" pitchFamily="18" charset="0"/>
              </a:rPr>
              <a:t>student_marks</a:t>
            </a:r>
            <a:r>
              <a:rPr dirty="0" sz="2000" lang="en-US" smtClean="0">
                <a:latin typeface="Times New Roman" panose="02020603050405020304" pitchFamily="18" charset="0"/>
                <a:cs typeface="Times New Roman" panose="02020603050405020304" pitchFamily="18" charset="0"/>
              </a:rPr>
              <a:t>=</a:t>
            </a:r>
            <a:r>
              <a:rPr dirty="0" sz="2000" lang="en-US" err="1" smtClean="0">
                <a:latin typeface="Times New Roman" panose="02020603050405020304" pitchFamily="18" charset="0"/>
                <a:cs typeface="Times New Roman" panose="02020603050405020304" pitchFamily="18" charset="0"/>
              </a:rPr>
              <a:t>data.frame</a:t>
            </a:r>
            <a:r>
              <a:rPr dirty="0" sz="2000" lang="en-US" smtClean="0">
                <a:latin typeface="Times New Roman" panose="02020603050405020304" pitchFamily="18" charset="0"/>
                <a:cs typeface="Times New Roman" panose="02020603050405020304" pitchFamily="18" charset="0"/>
              </a:rPr>
              <a:t>(“</a:t>
            </a:r>
            <a:r>
              <a:rPr dirty="0" sz="2000" lang="en-US">
                <a:latin typeface="Times New Roman" panose="02020603050405020304" pitchFamily="18" charset="0"/>
                <a:cs typeface="Times New Roman" panose="02020603050405020304" pitchFamily="18" charset="0"/>
              </a:rPr>
              <a:t>Marks of A</a:t>
            </a:r>
            <a:r>
              <a:rPr dirty="0" sz="2000" lang="en-US" smtClean="0">
                <a:latin typeface="Times New Roman" panose="02020603050405020304" pitchFamily="18" charset="0"/>
                <a:cs typeface="Times New Roman" panose="02020603050405020304" pitchFamily="18" charset="0"/>
              </a:rPr>
              <a:t>”=a, “Marks </a:t>
            </a:r>
            <a:r>
              <a:rPr dirty="0" sz="2000" lang="en-US">
                <a:latin typeface="Times New Roman" panose="02020603050405020304" pitchFamily="18" charset="0"/>
                <a:cs typeface="Times New Roman" panose="02020603050405020304" pitchFamily="18" charset="0"/>
              </a:rPr>
              <a:t>of </a:t>
            </a:r>
            <a:r>
              <a:rPr dirty="0" sz="2000" lang="en-US" smtClean="0">
                <a:latin typeface="Times New Roman" panose="02020603050405020304" pitchFamily="18" charset="0"/>
                <a:cs typeface="Times New Roman" panose="02020603050405020304" pitchFamily="18" charset="0"/>
              </a:rPr>
              <a:t>B”=b)</a:t>
            </a:r>
          </a:p>
          <a:p>
            <a:pPr indent="0" marL="0">
              <a:buNone/>
            </a:pPr>
            <a:r>
              <a:rPr dirty="0" sz="2000" lang="en-US">
                <a:latin typeface="Times New Roman" panose="02020603050405020304" pitchFamily="18" charset="0"/>
                <a:cs typeface="Times New Roman" panose="02020603050405020304" pitchFamily="18" charset="0"/>
              </a:rPr>
              <a:t> </a:t>
            </a:r>
            <a:r>
              <a:rPr dirty="0" sz="2000" lang="en-US" smtClean="0">
                <a:latin typeface="Times New Roman" panose="02020603050405020304" pitchFamily="18" charset="0"/>
                <a:cs typeface="Times New Roman" panose="02020603050405020304" pitchFamily="18" charset="0"/>
              </a:rPr>
              <a:t>                               OR</a:t>
            </a:r>
          </a:p>
          <a:p>
            <a:pPr indent="0" marL="0">
              <a:buNone/>
            </a:pPr>
            <a:r>
              <a:rPr dirty="0" sz="2000" lang="en-US" smtClean="0">
                <a:latin typeface="Times New Roman" panose="02020603050405020304" pitchFamily="18" charset="0"/>
                <a:cs typeface="Times New Roman" panose="02020603050405020304" pitchFamily="18" charset="0"/>
              </a:rPr>
              <a:t>        </a:t>
            </a:r>
            <a:r>
              <a:rPr dirty="0" sz="2000" lang="en-US" err="1" smtClean="0">
                <a:latin typeface="Times New Roman" panose="02020603050405020304" pitchFamily="18" charset="0"/>
                <a:cs typeface="Times New Roman" panose="02020603050405020304" pitchFamily="18" charset="0"/>
              </a:rPr>
              <a:t>student_marks</a:t>
            </a:r>
            <a:r>
              <a:rPr dirty="0" sz="2000" lang="en-US" smtClean="0">
                <a:latin typeface="Times New Roman" panose="02020603050405020304" pitchFamily="18" charset="0"/>
                <a:cs typeface="Times New Roman" panose="02020603050405020304" pitchFamily="18" charset="0"/>
              </a:rPr>
              <a:t>=</a:t>
            </a:r>
            <a:r>
              <a:rPr dirty="0" sz="2000" lang="en-US" err="1" smtClean="0">
                <a:latin typeface="Times New Roman" panose="02020603050405020304" pitchFamily="18" charset="0"/>
                <a:cs typeface="Times New Roman" panose="02020603050405020304" pitchFamily="18" charset="0"/>
              </a:rPr>
              <a:t>data.frame</a:t>
            </a:r>
            <a:r>
              <a:rPr dirty="0" sz="2000" lang="en-US" smtClean="0">
                <a:latin typeface="Times New Roman" panose="02020603050405020304" pitchFamily="18" charset="0"/>
                <a:cs typeface="Times New Roman" panose="02020603050405020304" pitchFamily="18" charset="0"/>
              </a:rPr>
              <a:t>(</a:t>
            </a:r>
            <a:r>
              <a:rPr dirty="0" sz="2000" lang="en-US" err="1" smtClean="0">
                <a:latin typeface="Times New Roman" panose="02020603050405020304" pitchFamily="18" charset="0"/>
                <a:cs typeface="Times New Roman" panose="02020603050405020304" pitchFamily="18" charset="0"/>
              </a:rPr>
              <a:t>a,b</a:t>
            </a:r>
            <a:r>
              <a:rPr dirty="0" sz="2000" lang="en-US" smtClean="0">
                <a:latin typeface="Times New Roman" panose="02020603050405020304" pitchFamily="18" charset="0"/>
                <a:cs typeface="Times New Roman" panose="02020603050405020304" pitchFamily="18" charset="0"/>
              </a:rPr>
              <a:t>);</a:t>
            </a:r>
            <a:r>
              <a:rPr dirty="0" sz="2000" lang="en-US">
                <a:latin typeface="Times New Roman" panose="02020603050405020304" pitchFamily="18" charset="0"/>
                <a:cs typeface="Times New Roman" panose="02020603050405020304" pitchFamily="18" charset="0"/>
              </a:rPr>
              <a:t> </a:t>
            </a:r>
            <a:r>
              <a:rPr dirty="0" sz="2000" lang="en-US" err="1" smtClean="0">
                <a:latin typeface="Times New Roman" panose="02020603050405020304" pitchFamily="18" charset="0"/>
                <a:cs typeface="Times New Roman" panose="02020603050405020304" pitchFamily="18" charset="0"/>
              </a:rPr>
              <a:t>student_marks</a:t>
            </a:r>
            <a:r>
              <a:rPr dirty="0" sz="2000" lang="en-US" smtClean="0">
                <a:latin typeface="Times New Roman" panose="02020603050405020304" pitchFamily="18" charset="0"/>
                <a:cs typeface="Times New Roman" panose="02020603050405020304" pitchFamily="18" charset="0"/>
              </a:rPr>
              <a:t>;</a:t>
            </a:r>
          </a:p>
          <a:p>
            <a:pPr indent="0" marL="0">
              <a:buNone/>
            </a:pPr>
            <a:r>
              <a:rPr dirty="0" sz="2000" lang="en-US">
                <a:latin typeface="Times New Roman" panose="02020603050405020304" pitchFamily="18" charset="0"/>
                <a:cs typeface="Times New Roman" panose="02020603050405020304" pitchFamily="18" charset="0"/>
              </a:rPr>
              <a:t> </a:t>
            </a:r>
            <a:r>
              <a:rPr dirty="0" sz="2000" lang="en-US" smtClean="0">
                <a:latin typeface="Times New Roman" panose="02020603050405020304" pitchFamily="18" charset="0"/>
                <a:cs typeface="Times New Roman" panose="02020603050405020304" pitchFamily="18" charset="0"/>
              </a:rPr>
              <a:t>       </a:t>
            </a:r>
            <a:r>
              <a:rPr dirty="0" sz="2000" lang="en-US" err="1" smtClean="0">
                <a:latin typeface="Times New Roman" panose="02020603050405020304" pitchFamily="18" charset="0"/>
                <a:cs typeface="Times New Roman" panose="02020603050405020304" pitchFamily="18" charset="0"/>
              </a:rPr>
              <a:t>colnames</a:t>
            </a:r>
            <a:r>
              <a:rPr dirty="0" sz="2000" lang="en-US" smtClean="0">
                <a:latin typeface="Times New Roman" panose="02020603050405020304" pitchFamily="18" charset="0"/>
                <a:cs typeface="Times New Roman" panose="02020603050405020304" pitchFamily="18" charset="0"/>
              </a:rPr>
              <a:t>(</a:t>
            </a:r>
            <a:r>
              <a:rPr dirty="0" sz="2000" lang="en-US" err="1" smtClean="0">
                <a:latin typeface="Times New Roman" panose="02020603050405020304" pitchFamily="18" charset="0"/>
                <a:cs typeface="Times New Roman" panose="02020603050405020304" pitchFamily="18" charset="0"/>
              </a:rPr>
              <a:t>student_marks</a:t>
            </a:r>
            <a:r>
              <a:rPr dirty="0" sz="2000" lang="en-US" smtClean="0">
                <a:latin typeface="Times New Roman" panose="02020603050405020304" pitchFamily="18" charset="0"/>
                <a:cs typeface="Times New Roman" panose="02020603050405020304" pitchFamily="18" charset="0"/>
              </a:rPr>
              <a:t>)=c(“Marks </a:t>
            </a:r>
            <a:r>
              <a:rPr dirty="0" sz="2000" lang="en-US">
                <a:latin typeface="Times New Roman" panose="02020603050405020304" pitchFamily="18" charset="0"/>
                <a:cs typeface="Times New Roman" panose="02020603050405020304" pitchFamily="18" charset="0"/>
              </a:rPr>
              <a:t>of A</a:t>
            </a:r>
            <a:r>
              <a:rPr dirty="0" sz="2000" lang="en-US" smtClean="0">
                <a:latin typeface="Times New Roman" panose="02020603050405020304" pitchFamily="18" charset="0"/>
                <a:cs typeface="Times New Roman" panose="02020603050405020304" pitchFamily="18" charset="0"/>
              </a:rPr>
              <a:t>”, </a:t>
            </a:r>
            <a:r>
              <a:rPr dirty="0" sz="2000" lang="en-US">
                <a:latin typeface="Times New Roman" panose="02020603050405020304" pitchFamily="18" charset="0"/>
                <a:cs typeface="Times New Roman" panose="02020603050405020304" pitchFamily="18" charset="0"/>
              </a:rPr>
              <a:t>“Marks of B</a:t>
            </a:r>
            <a:r>
              <a:rPr dirty="0" sz="2000" lang="en-US" smtClean="0">
                <a:latin typeface="Times New Roman" panose="02020603050405020304" pitchFamily="18" charset="0"/>
                <a:cs typeface="Times New Roman" panose="02020603050405020304" pitchFamily="18" charset="0"/>
              </a:rPr>
              <a:t>”);</a:t>
            </a:r>
            <a:r>
              <a:rPr dirty="0" sz="2000" lang="en-US" err="1" smtClean="0">
                <a:latin typeface="Times New Roman" panose="02020603050405020304" pitchFamily="18" charset="0"/>
                <a:cs typeface="Times New Roman" panose="02020603050405020304" pitchFamily="18" charset="0"/>
              </a:rPr>
              <a:t>student_marks</a:t>
            </a:r>
            <a:r>
              <a:rPr dirty="0" sz="2000" lang="en-US" smtClean="0">
                <a:latin typeface="Times New Roman" panose="02020603050405020304" pitchFamily="18" charset="0"/>
                <a:cs typeface="Times New Roman" panose="02020603050405020304" pitchFamily="18" charset="0"/>
              </a:rPr>
              <a:t>;</a:t>
            </a:r>
          </a:p>
          <a:p>
            <a:pPr indent="0" marL="0">
              <a:buNone/>
            </a:pPr>
            <a:r>
              <a:rPr dirty="0" sz="2000" lang="en-US" smtClean="0">
                <a:latin typeface="Times New Roman" panose="02020603050405020304" pitchFamily="18" charset="0"/>
                <a:cs typeface="Times New Roman" panose="02020603050405020304" pitchFamily="18" charset="0"/>
              </a:rPr>
              <a:t>        </a:t>
            </a:r>
          </a:p>
          <a:p>
            <a:pPr indent="0" marL="0">
              <a:buNone/>
            </a:pPr>
            <a:endParaRPr dirty="0" sz="2000" lang="en-US" smtClean="0">
              <a:latin typeface="Times New Roman" panose="02020603050405020304" pitchFamily="18" charset="0"/>
              <a:cs typeface="Times New Roman" panose="02020603050405020304" pitchFamily="18" charset="0"/>
            </a:endParaRPr>
          </a:p>
          <a:p>
            <a:pPr indent="0" marL="0">
              <a:buNone/>
            </a:pPr>
            <a:endParaRPr dirty="0" sz="2000" lang="en-US">
              <a:latin typeface="Times New Roman" panose="02020603050405020304" pitchFamily="18" charset="0"/>
              <a:cs typeface="Times New Roman" panose="02020603050405020304" pitchFamily="18" charset="0"/>
            </a:endParaRPr>
          </a:p>
          <a:p>
            <a:pPr indent="0" marL="0">
              <a:buNone/>
            </a:pPr>
            <a:endParaRPr dirty="0" sz="2400" lang="en-US"/>
          </a:p>
        </p:txBody>
      </p:sp>
    </p:spTree>
  </p:cSld>
  <p:clrMapOvr>
    <a:masterClrMapping/>
  </p:clrMapOvr>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82" name=""/>
        <p:cNvGrpSpPr/>
        <p:nvPr/>
      </p:nvGrpSpPr>
      <p:grpSpPr>
        <a:xfrm>
          <a:off x="0" y="0"/>
          <a:ext cx="0" cy="0"/>
          <a:chOff x="0" y="0"/>
          <a:chExt cx="0" cy="0"/>
        </a:xfrm>
      </p:grpSpPr>
      <p:sp>
        <p:nvSpPr>
          <p:cNvPr id="1048620" name="Content Placeholder 2"/>
          <p:cNvSpPr>
            <a:spLocks noGrp="1"/>
          </p:cNvSpPr>
          <p:nvPr>
            <p:ph idx="1"/>
          </p:nvPr>
        </p:nvSpPr>
        <p:spPr>
          <a:xfrm>
            <a:off x="838200" y="477672"/>
            <a:ext cx="10515600" cy="5699291"/>
          </a:xfrm>
        </p:spPr>
        <p:txBody>
          <a:bodyPr/>
          <a:p>
            <a:pPr indent="0" marL="0">
              <a:buNone/>
            </a:pPr>
            <a:r>
              <a:rPr dirty="0" lang="en-US">
                <a:latin typeface="Times New Roman" panose="02020603050405020304" pitchFamily="18" charset="0"/>
                <a:cs typeface="Times New Roman" panose="02020603050405020304" pitchFamily="18" charset="0"/>
              </a:rPr>
              <a:t>Ex. 2) Create vectors x and y of observations 4,6,2,7,1,8 and4,8respectively.Also create vectors </a:t>
            </a:r>
            <a:r>
              <a:rPr dirty="0" lang="en-US" err="1" smtClean="0">
                <a:latin typeface="Times New Roman" panose="02020603050405020304" pitchFamily="18" charset="0"/>
                <a:cs typeface="Times New Roman" panose="02020603050405020304" pitchFamily="18" charset="0"/>
              </a:rPr>
              <a:t>x+y</a:t>
            </a:r>
            <a:r>
              <a:rPr dirty="0" lang="en-US">
                <a:latin typeface="Times New Roman" panose="02020603050405020304" pitchFamily="18" charset="0"/>
                <a:cs typeface="Times New Roman" panose="02020603050405020304" pitchFamily="18" charset="0"/>
              </a:rPr>
              <a:t>, x/y and x*y.</a:t>
            </a:r>
          </a:p>
          <a:p>
            <a:pPr indent="0" marL="0">
              <a:buNone/>
            </a:pPr>
            <a:endParaRPr dirty="0" lang="en-US">
              <a:latin typeface="Times New Roman" panose="02020603050405020304" pitchFamily="18" charset="0"/>
              <a:cs typeface="Times New Roman" panose="02020603050405020304" pitchFamily="18" charset="0"/>
            </a:endParaRPr>
          </a:p>
          <a:p>
            <a:pPr indent="0" marL="0">
              <a:buNone/>
            </a:pPr>
            <a:r>
              <a:rPr dirty="0" lang="en-US">
                <a:latin typeface="Times New Roman" panose="02020603050405020304" pitchFamily="18" charset="0"/>
                <a:cs typeface="Times New Roman" panose="02020603050405020304" pitchFamily="18" charset="0"/>
              </a:rPr>
              <a:t>Ex. 3) Create a vector age with following ages of 8 students:11,10,14,17,19,20,22,21 </a:t>
            </a:r>
          </a:p>
          <a:p>
            <a:pPr indent="0" marL="0">
              <a:buNone/>
            </a:pPr>
            <a:r>
              <a:rPr dirty="0" lang="en-US">
                <a:latin typeface="Times New Roman" panose="02020603050405020304" pitchFamily="18" charset="0"/>
                <a:cs typeface="Times New Roman" panose="02020603050405020304" pitchFamily="18" charset="0"/>
              </a:rPr>
              <a:t>	</a:t>
            </a:r>
            <a:r>
              <a:rPr dirty="0" lang="en-US" err="1">
                <a:latin typeface="Times New Roman" panose="02020603050405020304" pitchFamily="18" charset="0"/>
                <a:cs typeface="Times New Roman" panose="02020603050405020304" pitchFamily="18" charset="0"/>
              </a:rPr>
              <a:t>i</a:t>
            </a:r>
            <a:r>
              <a:rPr dirty="0" lang="en-US">
                <a:latin typeface="Times New Roman" panose="02020603050405020304" pitchFamily="18" charset="0"/>
                <a:cs typeface="Times New Roman" panose="02020603050405020304" pitchFamily="18" charset="0"/>
              </a:rPr>
              <a:t>) Find the number of students with age&gt;15 and age&lt;20.</a:t>
            </a:r>
          </a:p>
          <a:p>
            <a:pPr indent="0" marL="0">
              <a:buNone/>
            </a:pPr>
            <a:r>
              <a:rPr dirty="0" lang="en-US">
                <a:latin typeface="Times New Roman" panose="02020603050405020304" pitchFamily="18" charset="0"/>
                <a:cs typeface="Times New Roman" panose="02020603050405020304" pitchFamily="18" charset="0"/>
              </a:rPr>
              <a:t>	 ii) Augment age with adding 18,25 in the beginning and 21,24 at the end.</a:t>
            </a:r>
          </a:p>
          <a:p>
            <a:endParaRPr dirty="0" lang="en-US"/>
          </a:p>
        </p:txBody>
      </p:sp>
    </p:spTree>
  </p:cSld>
  <p:clrMapOvr>
    <a:masterClrMapping/>
  </p:clrMapOvr>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621" name="Content Placeholder 2"/>
          <p:cNvSpPr>
            <a:spLocks noGrp="1"/>
          </p:cNvSpPr>
          <p:nvPr>
            <p:ph idx="1"/>
          </p:nvPr>
        </p:nvSpPr>
        <p:spPr>
          <a:xfrm>
            <a:off x="0" y="0"/>
            <a:ext cx="12191999" cy="6858000"/>
          </a:xfrm>
        </p:spPr>
        <p:txBody>
          <a:bodyPr>
            <a:noAutofit/>
          </a:bodyPr>
          <a:p>
            <a:pPr indent="0" marL="0">
              <a:buNone/>
            </a:pPr>
            <a:r>
              <a:rPr b="1" dirty="0" sz="2400" lang="en-US" u="sng">
                <a:solidFill>
                  <a:srgbClr val="92262E"/>
                </a:solidFill>
                <a:latin typeface="Times New Roman" panose="02020603050405020304" pitchFamily="18" charset="0"/>
                <a:cs typeface="Times New Roman" panose="02020603050405020304" pitchFamily="18" charset="0"/>
              </a:rPr>
              <a:t>Create a Matrix using R</a:t>
            </a:r>
            <a:endParaRPr dirty="0" sz="2400" lang="en-US" smtClean="0">
              <a:latin typeface="Times New Roman" panose="02020603050405020304" pitchFamily="18" charset="0"/>
              <a:cs typeface="Times New Roman" panose="02020603050405020304" pitchFamily="18" charset="0"/>
            </a:endParaRPr>
          </a:p>
          <a:p>
            <a:pPr indent="0" marL="0">
              <a:buNone/>
            </a:pPr>
            <a:r>
              <a:rPr dirty="0" sz="2400" lang="en-US" smtClean="0">
                <a:latin typeface="Times New Roman" panose="02020603050405020304" pitchFamily="18" charset="0"/>
                <a:cs typeface="Times New Roman" panose="02020603050405020304" pitchFamily="18" charset="0"/>
              </a:rPr>
              <a:t>Theory: </a:t>
            </a:r>
          </a:p>
          <a:p>
            <a:r>
              <a:rPr b="1" dirty="0" sz="2400" lang="en-US" smtClean="0">
                <a:latin typeface="Times New Roman" panose="02020603050405020304" pitchFamily="18" charset="0"/>
                <a:cs typeface="Times New Roman" panose="02020603050405020304" pitchFamily="18" charset="0"/>
              </a:rPr>
              <a:t>Matrix</a:t>
            </a:r>
            <a:r>
              <a:rPr b="1" dirty="0" sz="2400" lang="en-US">
                <a:latin typeface="Times New Roman" panose="02020603050405020304" pitchFamily="18" charset="0"/>
                <a:cs typeface="Times New Roman" panose="02020603050405020304" pitchFamily="18" charset="0"/>
              </a:rPr>
              <a:t>:</a:t>
            </a:r>
            <a:r>
              <a:rPr dirty="0" sz="2400" lang="en-US">
                <a:latin typeface="Times New Roman" panose="02020603050405020304" pitchFamily="18" charset="0"/>
                <a:cs typeface="Times New Roman" panose="02020603050405020304" pitchFamily="18" charset="0"/>
              </a:rPr>
              <a:t> It is a two dimensional array of numbers. </a:t>
            </a:r>
            <a:endParaRPr b="1" dirty="0" sz="2400" lang="en-US" smtClean="0">
              <a:latin typeface="Times New Roman" panose="02020603050405020304" pitchFamily="18" charset="0"/>
              <a:cs typeface="Times New Roman" panose="02020603050405020304" pitchFamily="18" charset="0"/>
            </a:endParaRPr>
          </a:p>
          <a:p>
            <a:r>
              <a:rPr b="1" dirty="0" sz="2400" lang="en-US" smtClean="0">
                <a:latin typeface="Times New Roman" panose="02020603050405020304" pitchFamily="18" charset="0"/>
                <a:cs typeface="Times New Roman" panose="02020603050405020304" pitchFamily="18" charset="0"/>
              </a:rPr>
              <a:t>Order </a:t>
            </a:r>
            <a:r>
              <a:rPr b="1" dirty="0" sz="2400" lang="en-US">
                <a:latin typeface="Times New Roman" panose="02020603050405020304" pitchFamily="18" charset="0"/>
                <a:cs typeface="Times New Roman" panose="02020603050405020304" pitchFamily="18" charset="0"/>
              </a:rPr>
              <a:t>of a matrix: </a:t>
            </a:r>
            <a:r>
              <a:rPr dirty="0" sz="2400" lang="en-US">
                <a:latin typeface="Times New Roman" panose="02020603050405020304" pitchFamily="18" charset="0"/>
                <a:cs typeface="Times New Roman" panose="02020603050405020304" pitchFamily="18" charset="0"/>
              </a:rPr>
              <a:t>The number of rows and number of columns defines the order of the matrix. </a:t>
            </a:r>
            <a:endParaRPr dirty="0" sz="2400" lang="en-US" smtClean="0">
              <a:latin typeface="Times New Roman" panose="02020603050405020304" pitchFamily="18" charset="0"/>
              <a:cs typeface="Times New Roman" panose="02020603050405020304" pitchFamily="18" charset="0"/>
            </a:endParaRPr>
          </a:p>
          <a:p>
            <a:r>
              <a:rPr b="1" dirty="0" sz="2400" lang="en-US" smtClean="0">
                <a:latin typeface="Times New Roman" panose="02020603050405020304" pitchFamily="18" charset="0"/>
                <a:cs typeface="Times New Roman" panose="02020603050405020304" pitchFamily="18" charset="0"/>
              </a:rPr>
              <a:t>Vectors</a:t>
            </a:r>
            <a:r>
              <a:rPr b="1" dirty="0" sz="2400" lang="en-US">
                <a:latin typeface="Times New Roman" panose="02020603050405020304" pitchFamily="18" charset="0"/>
                <a:cs typeface="Times New Roman" panose="02020603050405020304" pitchFamily="18" charset="0"/>
              </a:rPr>
              <a:t>:</a:t>
            </a:r>
            <a:r>
              <a:rPr dirty="0" sz="2400" lang="en-US">
                <a:latin typeface="Times New Roman" panose="02020603050405020304" pitchFamily="18" charset="0"/>
                <a:cs typeface="Times New Roman" panose="02020603050405020304" pitchFamily="18" charset="0"/>
              </a:rPr>
              <a:t> It are matrices with either one row(row vector) or one column (column vector). </a:t>
            </a:r>
            <a:endParaRPr dirty="0" sz="2400" lang="en-US" smtClean="0">
              <a:latin typeface="Times New Roman" panose="02020603050405020304" pitchFamily="18" charset="0"/>
              <a:cs typeface="Times New Roman" panose="02020603050405020304" pitchFamily="18" charset="0"/>
            </a:endParaRPr>
          </a:p>
          <a:p>
            <a:r>
              <a:rPr b="1" dirty="0" sz="2400" lang="en-US" smtClean="0">
                <a:latin typeface="Times New Roman" panose="02020603050405020304" pitchFamily="18" charset="0"/>
                <a:cs typeface="Times New Roman" panose="02020603050405020304" pitchFamily="18" charset="0"/>
              </a:rPr>
              <a:t>Scalar</a:t>
            </a:r>
            <a:r>
              <a:rPr b="1" dirty="0" sz="2400" lang="en-US">
                <a:latin typeface="Times New Roman" panose="02020603050405020304" pitchFamily="18" charset="0"/>
                <a:cs typeface="Times New Roman" panose="02020603050405020304" pitchFamily="18" charset="0"/>
              </a:rPr>
              <a:t>: </a:t>
            </a:r>
            <a:r>
              <a:rPr dirty="0" sz="2400" lang="en-US">
                <a:latin typeface="Times New Roman" panose="02020603050405020304" pitchFamily="18" charset="0"/>
                <a:cs typeface="Times New Roman" panose="02020603050405020304" pitchFamily="18" charset="0"/>
              </a:rPr>
              <a:t>A scalar is a matrix with just one row and one column. </a:t>
            </a:r>
            <a:endParaRPr dirty="0" sz="2400" lang="en-US" smtClean="0">
              <a:latin typeface="Times New Roman" panose="02020603050405020304" pitchFamily="18" charset="0"/>
              <a:cs typeface="Times New Roman" panose="02020603050405020304" pitchFamily="18" charset="0"/>
            </a:endParaRPr>
          </a:p>
          <a:p>
            <a:r>
              <a:rPr b="1" dirty="0" sz="2400" lang="en-US" smtClean="0">
                <a:latin typeface="Times New Roman" panose="02020603050405020304" pitchFamily="18" charset="0"/>
                <a:cs typeface="Times New Roman" panose="02020603050405020304" pitchFamily="18" charset="0"/>
              </a:rPr>
              <a:t>Square </a:t>
            </a:r>
            <a:r>
              <a:rPr b="1" dirty="0" sz="2400" lang="en-US">
                <a:latin typeface="Times New Roman" panose="02020603050405020304" pitchFamily="18" charset="0"/>
                <a:cs typeface="Times New Roman" panose="02020603050405020304" pitchFamily="18" charset="0"/>
              </a:rPr>
              <a:t>matrix:</a:t>
            </a:r>
            <a:r>
              <a:rPr dirty="0" sz="2400" lang="en-US">
                <a:latin typeface="Times New Roman" panose="02020603050405020304" pitchFamily="18" charset="0"/>
                <a:cs typeface="Times New Roman" panose="02020603050405020304" pitchFamily="18" charset="0"/>
              </a:rPr>
              <a:t> It is a matrix with same number of rows and columns</a:t>
            </a:r>
            <a:r>
              <a:rPr dirty="0" sz="2400" lang="en-US" smtClean="0">
                <a:latin typeface="Times New Roman" panose="02020603050405020304" pitchFamily="18" charset="0"/>
                <a:cs typeface="Times New Roman" panose="02020603050405020304" pitchFamily="18" charset="0"/>
              </a:rPr>
              <a:t>.</a:t>
            </a:r>
          </a:p>
          <a:p>
            <a:r>
              <a:rPr b="1" dirty="0" sz="2400" lang="en-US" smtClean="0">
                <a:latin typeface="Times New Roman" panose="02020603050405020304" pitchFamily="18" charset="0"/>
                <a:cs typeface="Times New Roman" panose="02020603050405020304" pitchFamily="18" charset="0"/>
              </a:rPr>
              <a:t> </a:t>
            </a:r>
            <a:r>
              <a:rPr b="1" dirty="0" sz="2400" lang="en-US">
                <a:latin typeface="Times New Roman" panose="02020603050405020304" pitchFamily="18" charset="0"/>
                <a:cs typeface="Times New Roman" panose="02020603050405020304" pitchFamily="18" charset="0"/>
              </a:rPr>
              <a:t>Diagonal matrix: </a:t>
            </a:r>
            <a:r>
              <a:rPr dirty="0" sz="2400" lang="en-US">
                <a:latin typeface="Times New Roman" panose="02020603050405020304" pitchFamily="18" charset="0"/>
                <a:cs typeface="Times New Roman" panose="02020603050405020304" pitchFamily="18" charset="0"/>
              </a:rPr>
              <a:t>It is a square matrix with all non-diagonal elements equal to zero</a:t>
            </a:r>
            <a:r>
              <a:rPr dirty="0" sz="2400" lang="en-US" smtClean="0">
                <a:latin typeface="Times New Roman" panose="02020603050405020304" pitchFamily="18" charset="0"/>
                <a:cs typeface="Times New Roman" panose="02020603050405020304" pitchFamily="18" charset="0"/>
              </a:rPr>
              <a:t>.</a:t>
            </a:r>
          </a:p>
          <a:p>
            <a:r>
              <a:rPr dirty="0" sz="2400" lang="en-US" smtClean="0">
                <a:latin typeface="Times New Roman" panose="02020603050405020304" pitchFamily="18" charset="0"/>
                <a:cs typeface="Times New Roman" panose="02020603050405020304" pitchFamily="18" charset="0"/>
              </a:rPr>
              <a:t> </a:t>
            </a:r>
            <a:r>
              <a:rPr b="1" dirty="0" sz="2400" lang="en-US">
                <a:latin typeface="Times New Roman" panose="02020603050405020304" pitchFamily="18" charset="0"/>
                <a:cs typeface="Times New Roman" panose="02020603050405020304" pitchFamily="18" charset="0"/>
              </a:rPr>
              <a:t>Identity matrix:</a:t>
            </a:r>
            <a:r>
              <a:rPr dirty="0" sz="2400" lang="en-US">
                <a:latin typeface="Times New Roman" panose="02020603050405020304" pitchFamily="18" charset="0"/>
                <a:cs typeface="Times New Roman" panose="02020603050405020304" pitchFamily="18" charset="0"/>
              </a:rPr>
              <a:t> It is a diagonal matrix with all diagonal elements equal to one. </a:t>
            </a:r>
            <a:endParaRPr dirty="0" sz="2400" lang="en-US" smtClean="0">
              <a:latin typeface="Times New Roman" panose="02020603050405020304" pitchFamily="18" charset="0"/>
              <a:cs typeface="Times New Roman" panose="02020603050405020304" pitchFamily="18" charset="0"/>
            </a:endParaRPr>
          </a:p>
          <a:p>
            <a:r>
              <a:rPr b="1" dirty="0" sz="2400" lang="en-US" smtClean="0">
                <a:latin typeface="Times New Roman" panose="02020603050405020304" pitchFamily="18" charset="0"/>
                <a:cs typeface="Times New Roman" panose="02020603050405020304" pitchFamily="18" charset="0"/>
              </a:rPr>
              <a:t>J </a:t>
            </a:r>
            <a:r>
              <a:rPr b="1" dirty="0" sz="2400" lang="en-US">
                <a:latin typeface="Times New Roman" panose="02020603050405020304" pitchFamily="18" charset="0"/>
                <a:cs typeface="Times New Roman" panose="02020603050405020304" pitchFamily="18" charset="0"/>
              </a:rPr>
              <a:t>matrix:</a:t>
            </a:r>
            <a:r>
              <a:rPr dirty="0" sz="2400" lang="en-US">
                <a:latin typeface="Times New Roman" panose="02020603050405020304" pitchFamily="18" charset="0"/>
                <a:cs typeface="Times New Roman" panose="02020603050405020304" pitchFamily="18" charset="0"/>
              </a:rPr>
              <a:t> It is a matrix with all elements equal  to one</a:t>
            </a:r>
            <a:r>
              <a:rPr b="1" dirty="0" sz="2400" lang="en-US">
                <a:latin typeface="Times New Roman" panose="02020603050405020304" pitchFamily="18" charset="0"/>
                <a:cs typeface="Times New Roman" panose="02020603050405020304" pitchFamily="18" charset="0"/>
              </a:rPr>
              <a:t>. </a:t>
            </a:r>
            <a:endParaRPr b="1" dirty="0" sz="2400" lang="en-US" smtClean="0">
              <a:latin typeface="Times New Roman" panose="02020603050405020304" pitchFamily="18" charset="0"/>
              <a:cs typeface="Times New Roman" panose="02020603050405020304" pitchFamily="18" charset="0"/>
            </a:endParaRPr>
          </a:p>
          <a:p>
            <a:r>
              <a:rPr b="1" dirty="0" sz="2400" lang="en-US" smtClean="0">
                <a:latin typeface="Times New Roman" panose="02020603050405020304" pitchFamily="18" charset="0"/>
                <a:cs typeface="Times New Roman" panose="02020603050405020304" pitchFamily="18" charset="0"/>
              </a:rPr>
              <a:t>Null </a:t>
            </a:r>
            <a:r>
              <a:rPr b="1" dirty="0" sz="2400" lang="en-US">
                <a:latin typeface="Times New Roman" panose="02020603050405020304" pitchFamily="18" charset="0"/>
                <a:cs typeface="Times New Roman" panose="02020603050405020304" pitchFamily="18" charset="0"/>
              </a:rPr>
              <a:t>matrix: </a:t>
            </a:r>
            <a:r>
              <a:rPr dirty="0" sz="2400" lang="en-US">
                <a:latin typeface="Times New Roman" panose="02020603050405020304" pitchFamily="18" charset="0"/>
                <a:cs typeface="Times New Roman" panose="02020603050405020304" pitchFamily="18" charset="0"/>
              </a:rPr>
              <a:t>It is a matrix with all elements equal to zero. </a:t>
            </a:r>
            <a:endParaRPr dirty="0" sz="2400" lang="en-US" smtClean="0">
              <a:latin typeface="Times New Roman" panose="02020603050405020304" pitchFamily="18" charset="0"/>
              <a:cs typeface="Times New Roman" panose="02020603050405020304" pitchFamily="18" charset="0"/>
            </a:endParaRPr>
          </a:p>
        </p:txBody>
      </p:sp>
    </p:spTree>
  </p:cSld>
  <p:clrMapOvr>
    <a:masterClrMapping/>
  </p:clrMapOvr>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84" name=""/>
        <p:cNvGrpSpPr/>
        <p:nvPr/>
      </p:nvGrpSpPr>
      <p:grpSpPr>
        <a:xfrm>
          <a:off x="0" y="0"/>
          <a:ext cx="0" cy="0"/>
          <a:chOff x="0" y="0"/>
          <a:chExt cx="0" cy="0"/>
        </a:xfrm>
      </p:grpSpPr>
      <p:sp>
        <p:nvSpPr>
          <p:cNvPr id="1048622" name="Content Placeholder 2"/>
          <p:cNvSpPr>
            <a:spLocks noGrp="1"/>
          </p:cNvSpPr>
          <p:nvPr>
            <p:ph idx="1"/>
          </p:nvPr>
        </p:nvSpPr>
        <p:spPr>
          <a:xfrm>
            <a:off x="13648" y="0"/>
            <a:ext cx="12192000" cy="6858000"/>
          </a:xfrm>
        </p:spPr>
        <p:txBody>
          <a:bodyPr>
            <a:normAutofit/>
          </a:bodyPr>
          <a:p>
            <a:r>
              <a:rPr b="1" dirty="0" sz="2400" lang="en-US" u="sng">
                <a:latin typeface="Times New Roman" panose="02020603050405020304" pitchFamily="18" charset="0"/>
                <a:cs typeface="Times New Roman" panose="02020603050405020304" pitchFamily="18" charset="0"/>
              </a:rPr>
              <a:t>Input of matrix in </a:t>
            </a:r>
            <a:r>
              <a:rPr b="1" dirty="0" sz="2400" lang="en-US" u="sng" smtClean="0">
                <a:latin typeface="Times New Roman" panose="02020603050405020304" pitchFamily="18" charset="0"/>
                <a:cs typeface="Times New Roman" panose="02020603050405020304" pitchFamily="18" charset="0"/>
              </a:rPr>
              <a:t>R</a:t>
            </a:r>
          </a:p>
          <a:p>
            <a:pPr indent="0" marL="0">
              <a:buNone/>
            </a:pPr>
            <a:r>
              <a:rPr dirty="0" sz="2400" lang="en-US" smtClean="0">
                <a:latin typeface="Times New Roman" panose="02020603050405020304" pitchFamily="18" charset="0"/>
                <a:cs typeface="Times New Roman" panose="02020603050405020304" pitchFamily="18" charset="0"/>
              </a:rPr>
              <a:t> </a:t>
            </a:r>
            <a:r>
              <a:rPr dirty="0" sz="2400" lang="en-US">
                <a:latin typeface="Times New Roman" panose="02020603050405020304" pitchFamily="18" charset="0"/>
                <a:cs typeface="Times New Roman" panose="02020603050405020304" pitchFamily="18" charset="0"/>
              </a:rPr>
              <a:t>Method I: </a:t>
            </a:r>
            <a:r>
              <a:rPr dirty="0" sz="2400" lang="en-US" smtClean="0">
                <a:latin typeface="Times New Roman" panose="02020603050405020304" pitchFamily="18" charset="0"/>
                <a:cs typeface="Times New Roman" panose="02020603050405020304" pitchFamily="18" charset="0"/>
              </a:rPr>
              <a:t>A </a:t>
            </a:r>
            <a:r>
              <a:rPr dirty="0" sz="2400" lang="en-US">
                <a:latin typeface="Times New Roman" panose="02020603050405020304" pitchFamily="18" charset="0"/>
                <a:cs typeface="Times New Roman" panose="02020603050405020304" pitchFamily="18" charset="0"/>
              </a:rPr>
              <a:t>matrix can be created by combining vectors of equal length </a:t>
            </a:r>
            <a:r>
              <a:rPr dirty="0" sz="2400" lang="en-US" smtClean="0">
                <a:latin typeface="Times New Roman" panose="02020603050405020304" pitchFamily="18" charset="0"/>
                <a:cs typeface="Times New Roman" panose="02020603050405020304" pitchFamily="18" charset="0"/>
              </a:rPr>
              <a:t>using   </a:t>
            </a:r>
          </a:p>
          <a:p>
            <a:pPr indent="0" marL="0">
              <a:buNone/>
            </a:pPr>
            <a:r>
              <a:rPr dirty="0" sz="2400" lang="en-US" smtClean="0">
                <a:latin typeface="Times New Roman" panose="02020603050405020304" pitchFamily="18" charset="0"/>
                <a:cs typeface="Times New Roman" panose="02020603050405020304" pitchFamily="18" charset="0"/>
              </a:rPr>
              <a:t>	</a:t>
            </a:r>
            <a:r>
              <a:rPr dirty="0" sz="2400" lang="en-US" err="1" smtClean="0">
                <a:latin typeface="Times New Roman" panose="02020603050405020304" pitchFamily="18" charset="0"/>
                <a:cs typeface="Times New Roman" panose="02020603050405020304" pitchFamily="18" charset="0"/>
              </a:rPr>
              <a:t>i</a:t>
            </a:r>
            <a:r>
              <a:rPr dirty="0" sz="2400" lang="en-US" smtClean="0">
                <a:latin typeface="Times New Roman" panose="02020603050405020304" pitchFamily="18" charset="0"/>
                <a:cs typeface="Times New Roman" panose="02020603050405020304" pitchFamily="18" charset="0"/>
              </a:rPr>
              <a:t>) </a:t>
            </a:r>
            <a:r>
              <a:rPr dirty="0" sz="2400" lang="en-US" err="1">
                <a:latin typeface="Times New Roman" panose="02020603050405020304" pitchFamily="18" charset="0"/>
                <a:cs typeface="Times New Roman" panose="02020603050405020304" pitchFamily="18" charset="0"/>
              </a:rPr>
              <a:t>cbind</a:t>
            </a:r>
            <a:r>
              <a:rPr dirty="0" sz="2400" lang="en-US">
                <a:latin typeface="Times New Roman" panose="02020603050405020304" pitchFamily="18" charset="0"/>
                <a:cs typeface="Times New Roman" panose="02020603050405020304" pitchFamily="18" charset="0"/>
              </a:rPr>
              <a:t>( ) column bind </a:t>
            </a:r>
            <a:r>
              <a:rPr dirty="0" sz="2400" lang="en-US" smtClean="0">
                <a:latin typeface="Times New Roman" panose="02020603050405020304" pitchFamily="18" charset="0"/>
                <a:cs typeface="Times New Roman" panose="02020603050405020304" pitchFamily="18" charset="0"/>
              </a:rPr>
              <a:t>command      </a:t>
            </a:r>
          </a:p>
          <a:p>
            <a:pPr indent="0" marL="0">
              <a:buNone/>
            </a:pPr>
            <a:r>
              <a:rPr dirty="0" sz="2400" lang="en-US" smtClean="0">
                <a:latin typeface="Times New Roman" panose="02020603050405020304" pitchFamily="18" charset="0"/>
                <a:cs typeface="Times New Roman" panose="02020603050405020304" pitchFamily="18" charset="0"/>
              </a:rPr>
              <a:t>	ii) </a:t>
            </a:r>
            <a:r>
              <a:rPr dirty="0" sz="2400" lang="en-US" err="1">
                <a:latin typeface="Times New Roman" panose="02020603050405020304" pitchFamily="18" charset="0"/>
                <a:cs typeface="Times New Roman" panose="02020603050405020304" pitchFamily="18" charset="0"/>
              </a:rPr>
              <a:t>rbind</a:t>
            </a:r>
            <a:r>
              <a:rPr dirty="0" sz="2400" lang="en-US">
                <a:latin typeface="Times New Roman" panose="02020603050405020304" pitchFamily="18" charset="0"/>
                <a:cs typeface="Times New Roman" panose="02020603050405020304" pitchFamily="18" charset="0"/>
              </a:rPr>
              <a:t>() row bind </a:t>
            </a:r>
            <a:r>
              <a:rPr dirty="0" sz="2400" lang="en-US" smtClean="0">
                <a:latin typeface="Times New Roman" panose="02020603050405020304" pitchFamily="18" charset="0"/>
                <a:cs typeface="Times New Roman" panose="02020603050405020304" pitchFamily="18" charset="0"/>
              </a:rPr>
              <a:t>command</a:t>
            </a:r>
          </a:p>
          <a:p>
            <a:pPr indent="0" marL="0">
              <a:buNone/>
            </a:pPr>
            <a:r>
              <a:rPr dirty="0" sz="2400" lang="en-US" smtClean="0">
                <a:latin typeface="Times New Roman" panose="02020603050405020304" pitchFamily="18" charset="0"/>
                <a:cs typeface="Times New Roman" panose="02020603050405020304" pitchFamily="18" charset="0"/>
              </a:rPr>
              <a:t> 	iii) direct Method</a:t>
            </a:r>
          </a:p>
          <a:p>
            <a:pPr indent="0" marL="0">
              <a:buNone/>
            </a:pPr>
            <a:r>
              <a:rPr b="1" dirty="0" sz="2400" lang="en-US" smtClean="0">
                <a:latin typeface="Times New Roman" panose="02020603050405020304" pitchFamily="18" charset="0"/>
                <a:cs typeface="Times New Roman" panose="02020603050405020304" pitchFamily="18" charset="0"/>
              </a:rPr>
              <a:t>Ex.1)</a:t>
            </a:r>
            <a:r>
              <a:rPr dirty="0" sz="2400" lang="en-US" smtClean="0">
                <a:latin typeface="Times New Roman" panose="02020603050405020304" pitchFamily="18" charset="0"/>
                <a:cs typeface="Times New Roman" panose="02020603050405020304" pitchFamily="18" charset="0"/>
              </a:rPr>
              <a:t> </a:t>
            </a:r>
            <a:r>
              <a:rPr dirty="0" sz="2400" lang="en-US">
                <a:latin typeface="Times New Roman" panose="02020603050405020304" pitchFamily="18" charset="0"/>
                <a:cs typeface="Times New Roman" panose="02020603050405020304" pitchFamily="18" charset="0"/>
              </a:rPr>
              <a:t>For following data create  a </a:t>
            </a:r>
            <a:r>
              <a:rPr dirty="0" sz="2400" lang="en-US" smtClean="0">
                <a:latin typeface="Times New Roman" panose="02020603050405020304" pitchFamily="18" charset="0"/>
                <a:cs typeface="Times New Roman" panose="02020603050405020304" pitchFamily="18" charset="0"/>
              </a:rPr>
              <a:t>matrix</a:t>
            </a:r>
          </a:p>
          <a:p>
            <a:pPr indent="0" marL="0">
              <a:buNone/>
            </a:pPr>
            <a:endParaRPr dirty="0" sz="2400" lang="en-US" smtClean="0">
              <a:latin typeface="Times New Roman" panose="02020603050405020304" pitchFamily="18" charset="0"/>
              <a:cs typeface="Times New Roman" panose="02020603050405020304" pitchFamily="18" charset="0"/>
            </a:endParaRPr>
          </a:p>
          <a:p>
            <a:pPr indent="0" marL="0">
              <a:buNone/>
            </a:pPr>
            <a:endParaRPr dirty="0" sz="2400" lang="en-US">
              <a:latin typeface="Times New Roman" panose="02020603050405020304" pitchFamily="18" charset="0"/>
              <a:cs typeface="Times New Roman" panose="02020603050405020304" pitchFamily="18" charset="0"/>
            </a:endParaRPr>
          </a:p>
          <a:p>
            <a:pPr indent="0" marL="0">
              <a:buNone/>
            </a:pPr>
            <a:r>
              <a:rPr b="1" dirty="0" sz="2400" lang="en-US" smtClean="0">
                <a:latin typeface="Times New Roman" panose="02020603050405020304" pitchFamily="18" charset="0"/>
                <a:cs typeface="Times New Roman" panose="02020603050405020304" pitchFamily="18" charset="0"/>
              </a:rPr>
              <a:t>Solution: (</a:t>
            </a:r>
            <a:r>
              <a:rPr b="1" dirty="0" sz="2400" lang="en-US" err="1">
                <a:latin typeface="Times New Roman" panose="02020603050405020304" pitchFamily="18" charset="0"/>
                <a:cs typeface="Times New Roman" panose="02020603050405020304" pitchFamily="18" charset="0"/>
              </a:rPr>
              <a:t>i</a:t>
            </a:r>
            <a:r>
              <a:rPr b="1" dirty="0" sz="2400" lang="en-US">
                <a:latin typeface="Times New Roman" panose="02020603050405020304" pitchFamily="18" charset="0"/>
                <a:cs typeface="Times New Roman" panose="02020603050405020304" pitchFamily="18" charset="0"/>
              </a:rPr>
              <a:t>) Using </a:t>
            </a:r>
            <a:r>
              <a:rPr b="1" dirty="0" sz="2400" lang="en-US" err="1">
                <a:latin typeface="Times New Roman" panose="02020603050405020304" pitchFamily="18" charset="0"/>
                <a:cs typeface="Times New Roman" panose="02020603050405020304" pitchFamily="18" charset="0"/>
              </a:rPr>
              <a:t>cbind</a:t>
            </a:r>
            <a:r>
              <a:rPr b="1" dirty="0" sz="2400" lang="en-US">
                <a:latin typeface="Times New Roman" panose="02020603050405020304" pitchFamily="18" charset="0"/>
                <a:cs typeface="Times New Roman" panose="02020603050405020304" pitchFamily="18" charset="0"/>
              </a:rPr>
              <a:t> command</a:t>
            </a:r>
            <a:r>
              <a:rPr dirty="0" sz="2400" lang="en-US">
                <a:latin typeface="Times New Roman" panose="02020603050405020304" pitchFamily="18" charset="0"/>
                <a:cs typeface="Times New Roman" panose="02020603050405020304" pitchFamily="18" charset="0"/>
              </a:rPr>
              <a:t> </a:t>
            </a:r>
            <a:endParaRPr dirty="0" sz="2400" lang="en-US" smtClean="0">
              <a:latin typeface="Times New Roman" panose="02020603050405020304" pitchFamily="18" charset="0"/>
              <a:cs typeface="Times New Roman" panose="02020603050405020304" pitchFamily="18" charset="0"/>
            </a:endParaRPr>
          </a:p>
          <a:p>
            <a:r>
              <a:rPr dirty="0" sz="2400" lang="en-US" smtClean="0">
                <a:latin typeface="Times New Roman" panose="02020603050405020304" pitchFamily="18" charset="0"/>
                <a:cs typeface="Times New Roman" panose="02020603050405020304" pitchFamily="18" charset="0"/>
              </a:rPr>
              <a:t>&gt;</a:t>
            </a:r>
            <a:r>
              <a:rPr dirty="0" sz="2400" lang="en-US">
                <a:latin typeface="Times New Roman" panose="02020603050405020304" pitchFamily="18" charset="0"/>
                <a:cs typeface="Times New Roman" panose="02020603050405020304" pitchFamily="18" charset="0"/>
              </a:rPr>
              <a:t>x=c(1,3,7,11,6) </a:t>
            </a:r>
            <a:endParaRPr dirty="0" sz="2400" lang="en-US" smtClean="0">
              <a:latin typeface="Times New Roman" panose="02020603050405020304" pitchFamily="18" charset="0"/>
              <a:cs typeface="Times New Roman" panose="02020603050405020304" pitchFamily="18" charset="0"/>
            </a:endParaRPr>
          </a:p>
          <a:p>
            <a:r>
              <a:rPr dirty="0" sz="2400" lang="en-US" smtClean="0">
                <a:latin typeface="Times New Roman" panose="02020603050405020304" pitchFamily="18" charset="0"/>
                <a:cs typeface="Times New Roman" panose="02020603050405020304" pitchFamily="18" charset="0"/>
              </a:rPr>
              <a:t>&gt; </a:t>
            </a:r>
            <a:r>
              <a:rPr dirty="0" sz="2400" lang="en-US">
                <a:latin typeface="Times New Roman" panose="02020603050405020304" pitchFamily="18" charset="0"/>
                <a:cs typeface="Times New Roman" panose="02020603050405020304" pitchFamily="18" charset="0"/>
              </a:rPr>
              <a:t>y=c(1:5); </a:t>
            </a:r>
            <a:endParaRPr dirty="0" sz="2400" lang="en-US" smtClean="0">
              <a:latin typeface="Times New Roman" panose="02020603050405020304" pitchFamily="18" charset="0"/>
              <a:cs typeface="Times New Roman" panose="02020603050405020304" pitchFamily="18" charset="0"/>
            </a:endParaRPr>
          </a:p>
          <a:p>
            <a:r>
              <a:rPr dirty="0" sz="2400" lang="en-US" smtClean="0">
                <a:latin typeface="Times New Roman" panose="02020603050405020304" pitchFamily="18" charset="0"/>
                <a:cs typeface="Times New Roman" panose="02020603050405020304" pitchFamily="18" charset="0"/>
              </a:rPr>
              <a:t>&gt;</a:t>
            </a:r>
            <a:r>
              <a:rPr dirty="0" sz="2400" lang="en-US">
                <a:latin typeface="Times New Roman" panose="02020603050405020304" pitchFamily="18" charset="0"/>
                <a:cs typeface="Times New Roman" panose="02020603050405020304" pitchFamily="18" charset="0"/>
              </a:rPr>
              <a:t>A=</a:t>
            </a:r>
            <a:r>
              <a:rPr dirty="0" sz="2400" lang="en-US" err="1">
                <a:latin typeface="Times New Roman" panose="02020603050405020304" pitchFamily="18" charset="0"/>
                <a:cs typeface="Times New Roman" panose="02020603050405020304" pitchFamily="18" charset="0"/>
              </a:rPr>
              <a:t>cbind</a:t>
            </a:r>
            <a:r>
              <a:rPr dirty="0" sz="2400" lang="en-US">
                <a:latin typeface="Times New Roman" panose="02020603050405020304" pitchFamily="18" charset="0"/>
                <a:cs typeface="Times New Roman" panose="02020603050405020304" pitchFamily="18" charset="0"/>
              </a:rPr>
              <a:t>(</a:t>
            </a:r>
            <a:r>
              <a:rPr dirty="0" sz="2400" lang="en-US" err="1">
                <a:latin typeface="Times New Roman" panose="02020603050405020304" pitchFamily="18" charset="0"/>
                <a:cs typeface="Times New Roman" panose="02020603050405020304" pitchFamily="18" charset="0"/>
              </a:rPr>
              <a:t>x,y</a:t>
            </a:r>
            <a:r>
              <a:rPr dirty="0" sz="2400" lang="en-US">
                <a:latin typeface="Times New Roman" panose="02020603050405020304" pitchFamily="18" charset="0"/>
                <a:cs typeface="Times New Roman" panose="02020603050405020304" pitchFamily="18" charset="0"/>
              </a:rPr>
              <a:t>);</a:t>
            </a:r>
            <a:r>
              <a:rPr dirty="0" sz="2400" lang="en-US" smtClean="0">
                <a:latin typeface="Times New Roman" panose="02020603050405020304" pitchFamily="18" charset="0"/>
                <a:cs typeface="Times New Roman" panose="02020603050405020304" pitchFamily="18" charset="0"/>
              </a:rPr>
              <a:t>A</a:t>
            </a:r>
          </a:p>
          <a:p>
            <a:pPr indent="0" marL="0">
              <a:buNone/>
            </a:pPr>
            <a:r>
              <a:rPr b="1" dirty="0" sz="2400" lang="en-US">
                <a:latin typeface="Times New Roman" panose="02020603050405020304" pitchFamily="18" charset="0"/>
                <a:cs typeface="Times New Roman" panose="02020603050405020304" pitchFamily="18" charset="0"/>
              </a:rPr>
              <a:t>(ii) Using direct </a:t>
            </a:r>
            <a:r>
              <a:rPr b="1" dirty="0" sz="2400" lang="en-US" smtClean="0">
                <a:latin typeface="Times New Roman" panose="02020603050405020304" pitchFamily="18" charset="0"/>
                <a:cs typeface="Times New Roman" panose="02020603050405020304" pitchFamily="18" charset="0"/>
              </a:rPr>
              <a:t>method</a:t>
            </a:r>
          </a:p>
          <a:p>
            <a:pPr indent="0" marL="0">
              <a:buNone/>
            </a:pPr>
            <a:r>
              <a:rPr dirty="0" sz="2400" lang="en-US" smtClean="0">
                <a:latin typeface="Times New Roman" panose="02020603050405020304" pitchFamily="18" charset="0"/>
                <a:cs typeface="Times New Roman" panose="02020603050405020304" pitchFamily="18" charset="0"/>
              </a:rPr>
              <a:t> </a:t>
            </a:r>
            <a:r>
              <a:rPr dirty="0" sz="2400" lang="en-US">
                <a:latin typeface="Times New Roman" panose="02020603050405020304" pitchFamily="18" charset="0"/>
                <a:cs typeface="Times New Roman" panose="02020603050405020304" pitchFamily="18" charset="0"/>
              </a:rPr>
              <a:t>&gt; A=matrix(c(1,1,3,2,7,3,11,4,6,5),</a:t>
            </a:r>
            <a:r>
              <a:rPr dirty="0" sz="2400" lang="en-US" err="1">
                <a:latin typeface="Times New Roman" panose="02020603050405020304" pitchFamily="18" charset="0"/>
                <a:cs typeface="Times New Roman" panose="02020603050405020304" pitchFamily="18" charset="0"/>
              </a:rPr>
              <a:t>byrow</a:t>
            </a:r>
            <a:r>
              <a:rPr dirty="0" sz="2400" lang="en-US">
                <a:latin typeface="Times New Roman" panose="02020603050405020304" pitchFamily="18" charset="0"/>
                <a:cs typeface="Times New Roman" panose="02020603050405020304" pitchFamily="18" charset="0"/>
              </a:rPr>
              <a:t>=</a:t>
            </a:r>
            <a:r>
              <a:rPr dirty="0" sz="2400" lang="en-US" err="1">
                <a:latin typeface="Times New Roman" panose="02020603050405020304" pitchFamily="18" charset="0"/>
                <a:cs typeface="Times New Roman" panose="02020603050405020304" pitchFamily="18" charset="0"/>
              </a:rPr>
              <a:t>T,ncol</a:t>
            </a:r>
            <a:r>
              <a:rPr dirty="0" sz="2400" lang="en-US">
                <a:latin typeface="Times New Roman" panose="02020603050405020304" pitchFamily="18" charset="0"/>
                <a:cs typeface="Times New Roman" panose="02020603050405020304" pitchFamily="18" charset="0"/>
              </a:rPr>
              <a:t>=2) </a:t>
            </a:r>
            <a:r>
              <a:rPr dirty="0" sz="2400" lang="en-US" smtClean="0">
                <a:latin typeface="Times New Roman" panose="02020603050405020304" pitchFamily="18" charset="0"/>
                <a:cs typeface="Times New Roman" panose="02020603050405020304" pitchFamily="18" charset="0"/>
              </a:rPr>
              <a:t>;A;</a:t>
            </a:r>
          </a:p>
          <a:p>
            <a:pPr indent="0" marL="0">
              <a:buNone/>
            </a:pPr>
            <a:endParaRPr dirty="0" sz="2400" lang="en-US">
              <a:latin typeface="Times New Roman" panose="02020603050405020304" pitchFamily="18" charset="0"/>
              <a:cs typeface="Times New Roman" panose="02020603050405020304" pitchFamily="18" charset="0"/>
            </a:endParaRPr>
          </a:p>
        </p:txBody>
      </p:sp>
      <p:graphicFrame>
        <p:nvGraphicFramePr>
          <p:cNvPr id="4194304" name="Table 3"/>
          <p:cNvGraphicFramePr>
            <a:graphicFrameLocks noGrp="1"/>
          </p:cNvGraphicFramePr>
          <p:nvPr/>
        </p:nvGraphicFramePr>
        <p:xfrm>
          <a:off x="216847" y="2698591"/>
          <a:ext cx="6252192" cy="731520"/>
        </p:xfrm>
        <a:graphic>
          <a:graphicData uri="http://schemas.openxmlformats.org/drawingml/2006/table">
            <a:tbl>
              <a:tblPr firstRow="1" bandRow="1">
                <a:tableStyleId>{5940675A-B579-460E-94D1-54222C63F5DA}</a:tableStyleId>
              </a:tblPr>
              <a:tblGrid>
                <a:gridCol w="1042032"/>
                <a:gridCol w="1042032"/>
                <a:gridCol w="1042032"/>
                <a:gridCol w="1042032"/>
                <a:gridCol w="1042032"/>
                <a:gridCol w="1042032"/>
              </a:tblGrid>
              <a:tr h="308907">
                <a:tc>
                  <a:txBody>
                    <a:bodyPr/>
                    <a:p>
                      <a:r>
                        <a:rPr dirty="0" lang="en-US" smtClean="0"/>
                        <a:t>x</a:t>
                      </a:r>
                      <a:endParaRPr dirty="0" lang="en-US"/>
                    </a:p>
                  </a:txBody>
                </a:tc>
                <a:tc>
                  <a:txBody>
                    <a:bodyPr/>
                    <a:p>
                      <a:r>
                        <a:rPr dirty="0" lang="en-US" smtClean="0"/>
                        <a:t>1</a:t>
                      </a:r>
                      <a:endParaRPr dirty="0" lang="en-US"/>
                    </a:p>
                  </a:txBody>
                </a:tc>
                <a:tc>
                  <a:txBody>
                    <a:bodyPr/>
                    <a:p>
                      <a:r>
                        <a:rPr dirty="0" lang="en-US" smtClean="0"/>
                        <a:t>3</a:t>
                      </a:r>
                      <a:endParaRPr dirty="0" lang="en-US"/>
                    </a:p>
                  </a:txBody>
                </a:tc>
                <a:tc>
                  <a:txBody>
                    <a:bodyPr/>
                    <a:p>
                      <a:r>
                        <a:rPr dirty="0" lang="en-US" smtClean="0"/>
                        <a:t>7</a:t>
                      </a:r>
                      <a:endParaRPr dirty="0" lang="en-US"/>
                    </a:p>
                  </a:txBody>
                </a:tc>
                <a:tc>
                  <a:txBody>
                    <a:bodyPr/>
                    <a:p>
                      <a:r>
                        <a:rPr dirty="0" lang="en-US" smtClean="0"/>
                        <a:t>11</a:t>
                      </a:r>
                      <a:endParaRPr dirty="0" lang="en-US"/>
                    </a:p>
                  </a:txBody>
                </a:tc>
                <a:tc>
                  <a:txBody>
                    <a:bodyPr/>
                    <a:p>
                      <a:r>
                        <a:rPr dirty="0" lang="en-US" smtClean="0"/>
                        <a:t>6</a:t>
                      </a:r>
                      <a:endParaRPr dirty="0" lang="en-US"/>
                    </a:p>
                  </a:txBody>
                </a:tc>
              </a:tr>
              <a:tr h="308907">
                <a:tc>
                  <a:txBody>
                    <a:bodyPr/>
                    <a:p>
                      <a:r>
                        <a:rPr dirty="0" lang="en-US" smtClean="0"/>
                        <a:t>y</a:t>
                      </a:r>
                      <a:endParaRPr dirty="0" lang="en-US"/>
                    </a:p>
                  </a:txBody>
                </a:tc>
                <a:tc>
                  <a:txBody>
                    <a:bodyPr/>
                    <a:p>
                      <a:r>
                        <a:rPr dirty="0" lang="en-US" smtClean="0"/>
                        <a:t>1</a:t>
                      </a:r>
                      <a:endParaRPr dirty="0" lang="en-US"/>
                    </a:p>
                  </a:txBody>
                </a:tc>
                <a:tc>
                  <a:txBody>
                    <a:bodyPr/>
                    <a:p>
                      <a:r>
                        <a:rPr dirty="0" lang="en-US" smtClean="0"/>
                        <a:t>2</a:t>
                      </a:r>
                      <a:endParaRPr dirty="0" lang="en-US"/>
                    </a:p>
                  </a:txBody>
                </a:tc>
                <a:tc>
                  <a:txBody>
                    <a:bodyPr/>
                    <a:p>
                      <a:r>
                        <a:rPr dirty="0" lang="en-US" smtClean="0"/>
                        <a:t>3</a:t>
                      </a:r>
                      <a:endParaRPr dirty="0" lang="en-US"/>
                    </a:p>
                  </a:txBody>
                </a:tc>
                <a:tc>
                  <a:txBody>
                    <a:bodyPr/>
                    <a:p>
                      <a:r>
                        <a:rPr dirty="0" lang="en-US" smtClean="0"/>
                        <a:t>4</a:t>
                      </a:r>
                      <a:endParaRPr dirty="0" lang="en-US"/>
                    </a:p>
                  </a:txBody>
                </a:tc>
                <a:tc>
                  <a:txBody>
                    <a:bodyPr/>
                    <a:p>
                      <a:r>
                        <a:rPr dirty="0" lang="en-US" smtClean="0"/>
                        <a:t>5</a:t>
                      </a:r>
                      <a:endParaRPr dirty="0" lang="en-US"/>
                    </a:p>
                  </a:txBody>
                </a:tc>
              </a:tr>
            </a:tbl>
          </a:graphicData>
        </a:graphic>
      </p:graphicFrame>
    </p:spTree>
  </p:cSld>
  <p:clrMapOvr>
    <a:masterClrMapping/>
  </p:clrMapOvr>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85" name=""/>
        <p:cNvGrpSpPr/>
        <p:nvPr/>
      </p:nvGrpSpPr>
      <p:grpSpPr>
        <a:xfrm>
          <a:off x="0" y="0"/>
          <a:ext cx="0" cy="0"/>
          <a:chOff x="0" y="0"/>
          <a:chExt cx="0" cy="0"/>
        </a:xfrm>
      </p:grpSpPr>
      <p:sp>
        <p:nvSpPr>
          <p:cNvPr id="1048623" name="Content Placeholder 2"/>
          <p:cNvSpPr>
            <a:spLocks noGrp="1"/>
          </p:cNvSpPr>
          <p:nvPr>
            <p:ph idx="1"/>
          </p:nvPr>
        </p:nvSpPr>
        <p:spPr>
          <a:xfrm>
            <a:off x="0" y="0"/>
            <a:ext cx="12192000" cy="6858000"/>
          </a:xfrm>
        </p:spPr>
        <p:txBody>
          <a:bodyPr>
            <a:normAutofit/>
          </a:bodyPr>
          <a:p>
            <a:pPr indent="0" marL="0">
              <a:buNone/>
            </a:pPr>
            <a:r>
              <a:rPr b="1" dirty="0" lang="en-US" smtClean="0">
                <a:latin typeface="Times New Roman" panose="02020603050405020304" pitchFamily="18" charset="0"/>
                <a:cs typeface="Times New Roman" panose="02020603050405020304" pitchFamily="18" charset="0"/>
              </a:rPr>
              <a:t>Input </a:t>
            </a:r>
            <a:r>
              <a:rPr b="1" dirty="0" lang="en-US">
                <a:latin typeface="Times New Roman" panose="02020603050405020304" pitchFamily="18" charset="0"/>
                <a:cs typeface="Times New Roman" panose="02020603050405020304" pitchFamily="18" charset="0"/>
              </a:rPr>
              <a:t>of a diagonal matrix </a:t>
            </a:r>
            <a:endParaRPr dirty="0" lang="en-US">
              <a:latin typeface="Times New Roman" panose="02020603050405020304" pitchFamily="18" charset="0"/>
              <a:cs typeface="Times New Roman" panose="02020603050405020304" pitchFamily="18" charset="0"/>
            </a:endParaRPr>
          </a:p>
          <a:p>
            <a:pPr indent="0" marL="0">
              <a:buNone/>
            </a:pPr>
            <a:r>
              <a:rPr dirty="0" lang="en-US">
                <a:latin typeface="Times New Roman" panose="02020603050405020304" pitchFamily="18" charset="0"/>
                <a:cs typeface="Times New Roman" panose="02020603050405020304" pitchFamily="18" charset="0"/>
              </a:rPr>
              <a:t>Ex.2 : Input a diagonal matrix of order 3x3 with diagonal elements 5,20,10</a:t>
            </a:r>
          </a:p>
          <a:p>
            <a:pPr indent="0" marL="0">
              <a:buNone/>
            </a:pPr>
            <a:r>
              <a:rPr dirty="0" lang="en-US" smtClean="0">
                <a:latin typeface="Times New Roman" panose="02020603050405020304" pitchFamily="18" charset="0"/>
                <a:cs typeface="Times New Roman" panose="02020603050405020304" pitchFamily="18" charset="0"/>
              </a:rPr>
              <a:t>	A=</a:t>
            </a:r>
            <a:r>
              <a:rPr dirty="0" lang="en-US" err="1" smtClean="0">
                <a:latin typeface="Times New Roman" panose="02020603050405020304" pitchFamily="18" charset="0"/>
                <a:cs typeface="Times New Roman" panose="02020603050405020304" pitchFamily="18" charset="0"/>
              </a:rPr>
              <a:t>diag</a:t>
            </a:r>
            <a:r>
              <a:rPr dirty="0" lang="en-US" smtClean="0">
                <a:latin typeface="Times New Roman" panose="02020603050405020304" pitchFamily="18" charset="0"/>
                <a:cs typeface="Times New Roman" panose="02020603050405020304" pitchFamily="18" charset="0"/>
              </a:rPr>
              <a:t>(c(5,20,10</a:t>
            </a:r>
            <a:r>
              <a:rPr dirty="0" lang="en-US">
                <a:latin typeface="Times New Roman" panose="02020603050405020304" pitchFamily="18" charset="0"/>
                <a:cs typeface="Times New Roman" panose="02020603050405020304" pitchFamily="18" charset="0"/>
              </a:rPr>
              <a:t>));A;</a:t>
            </a:r>
          </a:p>
          <a:p>
            <a:pPr indent="0" marL="0">
              <a:buNone/>
            </a:pPr>
            <a:r>
              <a:rPr dirty="0" lang="en-US">
                <a:latin typeface="Times New Roman" panose="02020603050405020304" pitchFamily="18" charset="0"/>
                <a:cs typeface="Times New Roman" panose="02020603050405020304" pitchFamily="18" charset="0"/>
              </a:rPr>
              <a:t>Ex.3: Create a identity matrix of order 2x2</a:t>
            </a:r>
          </a:p>
          <a:p>
            <a:pPr indent="0" marL="0">
              <a:buNone/>
            </a:pPr>
            <a:r>
              <a:rPr dirty="0" lang="en-US" smtClean="0">
                <a:latin typeface="Times New Roman" panose="02020603050405020304" pitchFamily="18" charset="0"/>
                <a:cs typeface="Times New Roman" panose="02020603050405020304" pitchFamily="18" charset="0"/>
              </a:rPr>
              <a:t>	A=</a:t>
            </a:r>
            <a:r>
              <a:rPr dirty="0" lang="en-US" err="1" smtClean="0">
                <a:latin typeface="Times New Roman" panose="02020603050405020304" pitchFamily="18" charset="0"/>
                <a:cs typeface="Times New Roman" panose="02020603050405020304" pitchFamily="18" charset="0"/>
              </a:rPr>
              <a:t>diag</a:t>
            </a:r>
            <a:r>
              <a:rPr dirty="0" lang="en-US" smtClean="0">
                <a:latin typeface="Times New Roman" panose="02020603050405020304" pitchFamily="18" charset="0"/>
                <a:cs typeface="Times New Roman" panose="02020603050405020304" pitchFamily="18" charset="0"/>
              </a:rPr>
              <a:t>(rep(1,2</a:t>
            </a:r>
            <a:r>
              <a:rPr dirty="0" lang="en-US">
                <a:latin typeface="Times New Roman" panose="02020603050405020304" pitchFamily="18" charset="0"/>
                <a:cs typeface="Times New Roman" panose="02020603050405020304" pitchFamily="18" charset="0"/>
              </a:rPr>
              <a:t>)); A;</a:t>
            </a:r>
          </a:p>
          <a:p>
            <a:pPr indent="0" marL="0">
              <a:buNone/>
            </a:pPr>
            <a:r>
              <a:rPr dirty="0" lang="en-US">
                <a:latin typeface="Times New Roman" panose="02020603050405020304" pitchFamily="18" charset="0"/>
                <a:cs typeface="Times New Roman" panose="02020603050405020304" pitchFamily="18" charset="0"/>
              </a:rPr>
              <a:t>Ex.4: Obtain transpose of the matrix given in Ex.1</a:t>
            </a:r>
          </a:p>
          <a:p>
            <a:pPr indent="0" marL="0">
              <a:buNone/>
            </a:pPr>
            <a:r>
              <a:rPr dirty="0" lang="en-US">
                <a:latin typeface="Times New Roman" panose="02020603050405020304" pitchFamily="18" charset="0"/>
                <a:cs typeface="Times New Roman" panose="02020603050405020304" pitchFamily="18" charset="0"/>
              </a:rPr>
              <a:t> </a:t>
            </a:r>
            <a:r>
              <a:rPr dirty="0" lang="en-US" err="1">
                <a:latin typeface="Times New Roman" panose="02020603050405020304" pitchFamily="18" charset="0"/>
                <a:cs typeface="Times New Roman" panose="02020603050405020304" pitchFamily="18" charset="0"/>
              </a:rPr>
              <a:t>Soln</a:t>
            </a:r>
            <a:r>
              <a:rPr dirty="0" lang="en-US">
                <a:latin typeface="Times New Roman" panose="02020603050405020304" pitchFamily="18" charset="0"/>
                <a:cs typeface="Times New Roman" panose="02020603050405020304" pitchFamily="18" charset="0"/>
              </a:rPr>
              <a:t>.:A=matrix(c(1,1,3,2,7,3,11,4,6,5),</a:t>
            </a:r>
            <a:r>
              <a:rPr dirty="0" lang="en-US" err="1">
                <a:latin typeface="Times New Roman" panose="02020603050405020304" pitchFamily="18" charset="0"/>
                <a:cs typeface="Times New Roman" panose="02020603050405020304" pitchFamily="18" charset="0"/>
              </a:rPr>
              <a:t>byrow</a:t>
            </a:r>
            <a:r>
              <a:rPr dirty="0" lang="en-US">
                <a:latin typeface="Times New Roman" panose="02020603050405020304" pitchFamily="18" charset="0"/>
                <a:cs typeface="Times New Roman" panose="02020603050405020304" pitchFamily="18" charset="0"/>
              </a:rPr>
              <a:t>=</a:t>
            </a:r>
            <a:r>
              <a:rPr dirty="0" lang="en-US" err="1">
                <a:latin typeface="Times New Roman" panose="02020603050405020304" pitchFamily="18" charset="0"/>
                <a:cs typeface="Times New Roman" panose="02020603050405020304" pitchFamily="18" charset="0"/>
              </a:rPr>
              <a:t>T,ncol</a:t>
            </a:r>
            <a:r>
              <a:rPr dirty="0" lang="en-US">
                <a:latin typeface="Times New Roman" panose="02020603050405020304" pitchFamily="18" charset="0"/>
                <a:cs typeface="Times New Roman" panose="02020603050405020304" pitchFamily="18" charset="0"/>
              </a:rPr>
              <a:t>=2)</a:t>
            </a:r>
          </a:p>
          <a:p>
            <a:pPr indent="0" marL="0">
              <a:buNone/>
            </a:pPr>
            <a:r>
              <a:rPr dirty="0" lang="en-US" smtClean="0">
                <a:latin typeface="Times New Roman" panose="02020603050405020304" pitchFamily="18" charset="0"/>
                <a:cs typeface="Times New Roman" panose="02020603050405020304" pitchFamily="18" charset="0"/>
              </a:rPr>
              <a:t>	R=t(A</a:t>
            </a:r>
            <a:r>
              <a:rPr dirty="0" lang="en-US">
                <a:latin typeface="Times New Roman" panose="02020603050405020304" pitchFamily="18" charset="0"/>
                <a:cs typeface="Times New Roman" panose="02020603050405020304" pitchFamily="18" charset="0"/>
              </a:rPr>
              <a:t>) # command for transpose</a:t>
            </a:r>
          </a:p>
          <a:p>
            <a:pPr indent="0" marL="0">
              <a:buNone/>
            </a:pPr>
            <a:r>
              <a:rPr b="1" dirty="0" lang="en-US">
                <a:latin typeface="Times New Roman" panose="02020603050405020304" pitchFamily="18" charset="0"/>
                <a:cs typeface="Times New Roman" panose="02020603050405020304" pitchFamily="18" charset="0"/>
                <a:sym typeface="Symbol" panose="05050102010706020507" pitchFamily="18" charset="2"/>
              </a:rPr>
              <a:t></a:t>
            </a:r>
            <a:r>
              <a:rPr b="1" dirty="0" lang="en-US">
                <a:latin typeface="Times New Roman" panose="02020603050405020304" pitchFamily="18" charset="0"/>
                <a:cs typeface="Times New Roman" panose="02020603050405020304" pitchFamily="18" charset="0"/>
              </a:rPr>
              <a:t> Scalar multiplication of a matrix</a:t>
            </a:r>
            <a:endParaRPr dirty="0" lang="en-US">
              <a:latin typeface="Times New Roman" panose="02020603050405020304" pitchFamily="18" charset="0"/>
              <a:cs typeface="Times New Roman" panose="02020603050405020304" pitchFamily="18" charset="0"/>
            </a:endParaRPr>
          </a:p>
          <a:p>
            <a:pPr indent="0" marL="0">
              <a:buNone/>
            </a:pPr>
            <a:r>
              <a:rPr dirty="0" lang="en-US">
                <a:latin typeface="Times New Roman" panose="02020603050405020304" pitchFamily="18" charset="0"/>
                <a:cs typeface="Times New Roman" panose="02020603050405020304" pitchFamily="18" charset="0"/>
              </a:rPr>
              <a:t>A=matrix(c(1,1,3,2,7,3,11,4,6,5),</a:t>
            </a:r>
            <a:r>
              <a:rPr dirty="0" lang="en-US" err="1">
                <a:latin typeface="Times New Roman" panose="02020603050405020304" pitchFamily="18" charset="0"/>
                <a:cs typeface="Times New Roman" panose="02020603050405020304" pitchFamily="18" charset="0"/>
              </a:rPr>
              <a:t>byrow</a:t>
            </a:r>
            <a:r>
              <a:rPr dirty="0" lang="en-US">
                <a:latin typeface="Times New Roman" panose="02020603050405020304" pitchFamily="18" charset="0"/>
                <a:cs typeface="Times New Roman" panose="02020603050405020304" pitchFamily="18" charset="0"/>
              </a:rPr>
              <a:t>=</a:t>
            </a:r>
            <a:r>
              <a:rPr dirty="0" lang="en-US" err="1">
                <a:latin typeface="Times New Roman" panose="02020603050405020304" pitchFamily="18" charset="0"/>
                <a:cs typeface="Times New Roman" panose="02020603050405020304" pitchFamily="18" charset="0"/>
              </a:rPr>
              <a:t>T,ncol</a:t>
            </a:r>
            <a:r>
              <a:rPr dirty="0" lang="en-US">
                <a:latin typeface="Times New Roman" panose="02020603050405020304" pitchFamily="18" charset="0"/>
                <a:cs typeface="Times New Roman" panose="02020603050405020304" pitchFamily="18" charset="0"/>
              </a:rPr>
              <a:t>=2) ; A;</a:t>
            </a:r>
          </a:p>
          <a:p>
            <a:pPr indent="0" marL="0">
              <a:buNone/>
            </a:pPr>
            <a:r>
              <a:rPr dirty="0" lang="en-US" smtClean="0">
                <a:latin typeface="Times New Roman" panose="02020603050405020304" pitchFamily="18" charset="0"/>
                <a:cs typeface="Times New Roman" panose="02020603050405020304" pitchFamily="18" charset="0"/>
              </a:rPr>
              <a:t>G=5*A;G</a:t>
            </a:r>
          </a:p>
          <a:p>
            <a:r>
              <a:rPr b="1" dirty="0" lang="en-US">
                <a:latin typeface="Times New Roman" panose="02020603050405020304" pitchFamily="18" charset="0"/>
                <a:cs typeface="Times New Roman" panose="02020603050405020304" pitchFamily="18" charset="0"/>
              </a:rPr>
              <a:t>Addition of the matrices</a:t>
            </a:r>
            <a:endParaRPr dirty="0" lang="en-US">
              <a:latin typeface="Times New Roman" panose="02020603050405020304" pitchFamily="18" charset="0"/>
              <a:cs typeface="Times New Roman" panose="02020603050405020304" pitchFamily="18" charset="0"/>
            </a:endParaRPr>
          </a:p>
          <a:p>
            <a:pPr indent="0" marL="0">
              <a:buNone/>
            </a:pPr>
            <a:r>
              <a:rPr dirty="0" lang="en-US">
                <a:latin typeface="Times New Roman" panose="02020603050405020304" pitchFamily="18" charset="0"/>
                <a:cs typeface="Times New Roman" panose="02020603050405020304" pitchFamily="18" charset="0"/>
              </a:rPr>
              <a:t>    A=matrix(c(2,4,5,9,3,8),</a:t>
            </a:r>
            <a:r>
              <a:rPr dirty="0" lang="en-US" err="1">
                <a:latin typeface="Times New Roman" panose="02020603050405020304" pitchFamily="18" charset="0"/>
                <a:cs typeface="Times New Roman" panose="02020603050405020304" pitchFamily="18" charset="0"/>
              </a:rPr>
              <a:t>byrow</a:t>
            </a:r>
            <a:r>
              <a:rPr dirty="0" lang="en-US">
                <a:latin typeface="Times New Roman" panose="02020603050405020304" pitchFamily="18" charset="0"/>
                <a:cs typeface="Times New Roman" panose="02020603050405020304" pitchFamily="18" charset="0"/>
              </a:rPr>
              <a:t>=</a:t>
            </a:r>
            <a:r>
              <a:rPr dirty="0" lang="en-US" err="1">
                <a:latin typeface="Times New Roman" panose="02020603050405020304" pitchFamily="18" charset="0"/>
                <a:cs typeface="Times New Roman" panose="02020603050405020304" pitchFamily="18" charset="0"/>
              </a:rPr>
              <a:t>T,ncol</a:t>
            </a:r>
            <a:r>
              <a:rPr dirty="0" lang="en-US">
                <a:latin typeface="Times New Roman" panose="02020603050405020304" pitchFamily="18" charset="0"/>
                <a:cs typeface="Times New Roman" panose="02020603050405020304" pitchFamily="18" charset="0"/>
              </a:rPr>
              <a:t>=2);A;</a:t>
            </a:r>
          </a:p>
          <a:p>
            <a:pPr indent="0" marL="0">
              <a:buNone/>
            </a:pPr>
            <a:r>
              <a:rPr dirty="0" lang="en-US">
                <a:latin typeface="Times New Roman" panose="02020603050405020304" pitchFamily="18" charset="0"/>
                <a:cs typeface="Times New Roman" panose="02020603050405020304" pitchFamily="18" charset="0"/>
              </a:rPr>
              <a:t>    B=matrix(c(3,4,5,10,39,8),</a:t>
            </a:r>
            <a:r>
              <a:rPr dirty="0" lang="en-US" err="1">
                <a:latin typeface="Times New Roman" panose="02020603050405020304" pitchFamily="18" charset="0"/>
                <a:cs typeface="Times New Roman" panose="02020603050405020304" pitchFamily="18" charset="0"/>
              </a:rPr>
              <a:t>byrow</a:t>
            </a:r>
            <a:r>
              <a:rPr dirty="0" lang="en-US">
                <a:latin typeface="Times New Roman" panose="02020603050405020304" pitchFamily="18" charset="0"/>
                <a:cs typeface="Times New Roman" panose="02020603050405020304" pitchFamily="18" charset="0"/>
              </a:rPr>
              <a:t>=</a:t>
            </a:r>
            <a:r>
              <a:rPr dirty="0" lang="en-US" err="1">
                <a:latin typeface="Times New Roman" panose="02020603050405020304" pitchFamily="18" charset="0"/>
                <a:cs typeface="Times New Roman" panose="02020603050405020304" pitchFamily="18" charset="0"/>
              </a:rPr>
              <a:t>T,ncol</a:t>
            </a:r>
            <a:r>
              <a:rPr dirty="0" lang="en-US">
                <a:latin typeface="Times New Roman" panose="02020603050405020304" pitchFamily="18" charset="0"/>
                <a:cs typeface="Times New Roman" panose="02020603050405020304" pitchFamily="18" charset="0"/>
              </a:rPr>
              <a:t>=2);B</a:t>
            </a:r>
          </a:p>
          <a:p>
            <a:pPr indent="0" marL="0">
              <a:buNone/>
            </a:pPr>
            <a:r>
              <a:rPr dirty="0" lang="en-US">
                <a:latin typeface="Times New Roman" panose="02020603050405020304" pitchFamily="18" charset="0"/>
                <a:cs typeface="Times New Roman" panose="02020603050405020304" pitchFamily="18" charset="0"/>
              </a:rPr>
              <a:t>    D=A+B;D;</a:t>
            </a:r>
          </a:p>
          <a:p>
            <a:pPr indent="0" marL="0">
              <a:buNone/>
            </a:pPr>
            <a:endParaRPr dirty="0" lang="en-US">
              <a:latin typeface="Times New Roman" panose="02020603050405020304" pitchFamily="18" charset="0"/>
              <a:cs typeface="Times New Roman" panose="02020603050405020304" pitchFamily="18" charset="0"/>
            </a:endParaRPr>
          </a:p>
          <a:p>
            <a:pPr indent="0" marL="0">
              <a:buNone/>
            </a:pPr>
            <a:endParaRPr dirty="0" lang="en-US">
              <a:latin typeface="Times New Roman" panose="02020603050405020304" pitchFamily="18" charset="0"/>
              <a:cs typeface="Times New Roman" panose="02020603050405020304" pitchFamily="18" charset="0"/>
            </a:endParaRPr>
          </a:p>
          <a:p>
            <a:pPr indent="0" marL="0">
              <a:buNone/>
            </a:pPr>
            <a:endParaRPr dirty="0" lang="en-US">
              <a:latin typeface="Times New Roman" panose="02020603050405020304" pitchFamily="18" charset="0"/>
              <a:cs typeface="Times New Roman" panose="02020603050405020304" pitchFamily="18" charset="0"/>
            </a:endParaRPr>
          </a:p>
        </p:txBody>
      </p:sp>
    </p:spTree>
  </p:cSld>
  <p:clrMapOvr>
    <a:masterClrMapping/>
  </p:clrMapOvr>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86" name=""/>
        <p:cNvGrpSpPr/>
        <p:nvPr/>
      </p:nvGrpSpPr>
      <p:grpSpPr>
        <a:xfrm>
          <a:off x="0" y="0"/>
          <a:ext cx="0" cy="0"/>
          <a:chOff x="0" y="0"/>
          <a:chExt cx="0" cy="0"/>
        </a:xfrm>
      </p:grpSpPr>
      <p:sp>
        <p:nvSpPr>
          <p:cNvPr id="1048624" name="Content Placeholder 2"/>
          <p:cNvSpPr>
            <a:spLocks noGrp="1"/>
          </p:cNvSpPr>
          <p:nvPr>
            <p:ph idx="1"/>
          </p:nvPr>
        </p:nvSpPr>
        <p:spPr>
          <a:xfrm>
            <a:off x="150125" y="163774"/>
            <a:ext cx="11353800" cy="6387152"/>
          </a:xfrm>
        </p:spPr>
        <p:txBody>
          <a:bodyPr>
            <a:normAutofit lnSpcReduction="10000"/>
          </a:bodyPr>
          <a:p>
            <a:pPr indent="0" marL="0">
              <a:buNone/>
            </a:pPr>
            <a:endParaRPr dirty="0" lang="en-US">
              <a:latin typeface="Times New Roman" panose="02020603050405020304" pitchFamily="18" charset="0"/>
              <a:cs typeface="Times New Roman" panose="02020603050405020304" pitchFamily="18" charset="0"/>
            </a:endParaRPr>
          </a:p>
          <a:p>
            <a:pPr indent="0" marL="0">
              <a:buNone/>
            </a:pPr>
            <a:r>
              <a:rPr b="1" dirty="0" lang="en-US">
                <a:latin typeface="Times New Roman" panose="02020603050405020304" pitchFamily="18" charset="0"/>
                <a:cs typeface="Times New Roman" panose="02020603050405020304" pitchFamily="18" charset="0"/>
                <a:sym typeface="Symbol" panose="05050102010706020507" pitchFamily="18" charset="2"/>
              </a:rPr>
              <a:t></a:t>
            </a:r>
            <a:r>
              <a:rPr b="1" dirty="0" lang="en-US">
                <a:latin typeface="Times New Roman" panose="02020603050405020304" pitchFamily="18" charset="0"/>
                <a:cs typeface="Times New Roman" panose="02020603050405020304" pitchFamily="18" charset="0"/>
              </a:rPr>
              <a:t> Multiplication of matrices</a:t>
            </a:r>
            <a:endParaRPr dirty="0" lang="en-US">
              <a:latin typeface="Times New Roman" panose="02020603050405020304" pitchFamily="18" charset="0"/>
              <a:cs typeface="Times New Roman" panose="02020603050405020304" pitchFamily="18" charset="0"/>
            </a:endParaRPr>
          </a:p>
          <a:p>
            <a:pPr indent="0" marL="0">
              <a:buNone/>
            </a:pPr>
            <a:r>
              <a:rPr dirty="0" lang="en-US">
                <a:latin typeface="Times New Roman" panose="02020603050405020304" pitchFamily="18" charset="0"/>
                <a:cs typeface="Times New Roman" panose="02020603050405020304" pitchFamily="18" charset="0"/>
              </a:rPr>
              <a:t>Ex.7: Obtain product of following pairs of matrices. </a:t>
            </a:r>
          </a:p>
          <a:p>
            <a:pPr indent="0" marL="0">
              <a:buNone/>
            </a:pPr>
            <a:r>
              <a:rPr dirty="0" lang="en-US">
                <a:latin typeface="Times New Roman" panose="02020603050405020304" pitchFamily="18" charset="0"/>
                <a:cs typeface="Times New Roman" panose="02020603050405020304" pitchFamily="18" charset="0"/>
              </a:rPr>
              <a:t>     A=matrix(c(3,4,5,10,6,8),</a:t>
            </a:r>
            <a:r>
              <a:rPr dirty="0" lang="en-US" err="1">
                <a:latin typeface="Times New Roman" panose="02020603050405020304" pitchFamily="18" charset="0"/>
                <a:cs typeface="Times New Roman" panose="02020603050405020304" pitchFamily="18" charset="0"/>
              </a:rPr>
              <a:t>byrow</a:t>
            </a:r>
            <a:r>
              <a:rPr dirty="0" lang="en-US">
                <a:latin typeface="Times New Roman" panose="02020603050405020304" pitchFamily="18" charset="0"/>
                <a:cs typeface="Times New Roman" panose="02020603050405020304" pitchFamily="18" charset="0"/>
              </a:rPr>
              <a:t>=</a:t>
            </a:r>
            <a:r>
              <a:rPr dirty="0" lang="en-US" err="1">
                <a:latin typeface="Times New Roman" panose="02020603050405020304" pitchFamily="18" charset="0"/>
                <a:cs typeface="Times New Roman" panose="02020603050405020304" pitchFamily="18" charset="0"/>
              </a:rPr>
              <a:t>T,ncol</a:t>
            </a:r>
            <a:r>
              <a:rPr dirty="0" lang="en-US">
                <a:latin typeface="Times New Roman" panose="02020603050405020304" pitchFamily="18" charset="0"/>
                <a:cs typeface="Times New Roman" panose="02020603050405020304" pitchFamily="18" charset="0"/>
              </a:rPr>
              <a:t>=2);A;</a:t>
            </a:r>
          </a:p>
          <a:p>
            <a:pPr indent="0" marL="0">
              <a:buNone/>
            </a:pPr>
            <a:r>
              <a:rPr dirty="0" lang="en-US">
                <a:latin typeface="Times New Roman" panose="02020603050405020304" pitchFamily="18" charset="0"/>
                <a:cs typeface="Times New Roman" panose="02020603050405020304" pitchFamily="18" charset="0"/>
              </a:rPr>
              <a:t>     B=matrix(c(4,9),</a:t>
            </a:r>
            <a:r>
              <a:rPr dirty="0" lang="en-US" err="1">
                <a:latin typeface="Times New Roman" panose="02020603050405020304" pitchFamily="18" charset="0"/>
                <a:cs typeface="Times New Roman" panose="02020603050405020304" pitchFamily="18" charset="0"/>
              </a:rPr>
              <a:t>byrow</a:t>
            </a:r>
            <a:r>
              <a:rPr dirty="0" lang="en-US">
                <a:latin typeface="Times New Roman" panose="02020603050405020304" pitchFamily="18" charset="0"/>
                <a:cs typeface="Times New Roman" panose="02020603050405020304" pitchFamily="18" charset="0"/>
              </a:rPr>
              <a:t>=</a:t>
            </a:r>
            <a:r>
              <a:rPr dirty="0" lang="en-US" err="1">
                <a:latin typeface="Times New Roman" panose="02020603050405020304" pitchFamily="18" charset="0"/>
                <a:cs typeface="Times New Roman" panose="02020603050405020304" pitchFamily="18" charset="0"/>
              </a:rPr>
              <a:t>T,ncol</a:t>
            </a:r>
            <a:r>
              <a:rPr dirty="0" lang="en-US">
                <a:latin typeface="Times New Roman" panose="02020603050405020304" pitchFamily="18" charset="0"/>
                <a:cs typeface="Times New Roman" panose="02020603050405020304" pitchFamily="18" charset="0"/>
              </a:rPr>
              <a:t>=1);B;</a:t>
            </a:r>
          </a:p>
          <a:p>
            <a:pPr indent="0" marL="0">
              <a:buNone/>
            </a:pPr>
            <a:r>
              <a:rPr dirty="0" lang="en-US">
                <a:latin typeface="Times New Roman" panose="02020603050405020304" pitchFamily="18" charset="0"/>
                <a:cs typeface="Times New Roman" panose="02020603050405020304" pitchFamily="18" charset="0"/>
              </a:rPr>
              <a:t>      K=A%*%B;K #command for multiplication</a:t>
            </a:r>
          </a:p>
          <a:p>
            <a:pPr indent="0" marL="0">
              <a:buNone/>
            </a:pPr>
            <a:r>
              <a:rPr b="1" dirty="0" lang="en-US">
                <a:latin typeface="Times New Roman" panose="02020603050405020304" pitchFamily="18" charset="0"/>
                <a:cs typeface="Times New Roman" panose="02020603050405020304" pitchFamily="18" charset="0"/>
                <a:sym typeface="Symbol" panose="05050102010706020507" pitchFamily="18" charset="2"/>
              </a:rPr>
              <a:t></a:t>
            </a:r>
            <a:r>
              <a:rPr b="1" dirty="0" lang="en-US">
                <a:latin typeface="Times New Roman" panose="02020603050405020304" pitchFamily="18" charset="0"/>
                <a:cs typeface="Times New Roman" panose="02020603050405020304" pitchFamily="18" charset="0"/>
              </a:rPr>
              <a:t> Determinant of a square matrix</a:t>
            </a:r>
            <a:endParaRPr dirty="0" lang="en-US">
              <a:latin typeface="Times New Roman" panose="02020603050405020304" pitchFamily="18" charset="0"/>
              <a:cs typeface="Times New Roman" panose="02020603050405020304" pitchFamily="18" charset="0"/>
            </a:endParaRPr>
          </a:p>
          <a:p>
            <a:pPr indent="0" marL="0">
              <a:buNone/>
            </a:pPr>
            <a:r>
              <a:rPr dirty="0" lang="en-US">
                <a:latin typeface="Times New Roman" panose="02020603050405020304" pitchFamily="18" charset="0"/>
                <a:cs typeface="Times New Roman" panose="02020603050405020304" pitchFamily="18" charset="0"/>
              </a:rPr>
              <a:t>Ex.8: Find determinant of the following matrix given in Ex.1.</a:t>
            </a:r>
          </a:p>
          <a:p>
            <a:pPr indent="0" marL="0">
              <a:buNone/>
            </a:pPr>
            <a:r>
              <a:rPr dirty="0" lang="en-US">
                <a:latin typeface="Times New Roman" panose="02020603050405020304" pitchFamily="18" charset="0"/>
                <a:cs typeface="Times New Roman" panose="02020603050405020304" pitchFamily="18" charset="0"/>
              </a:rPr>
              <a:t>      A=matrix(c(8,20,-1,-16,3,55,9,-4,0),</a:t>
            </a:r>
            <a:r>
              <a:rPr dirty="0" lang="en-US" err="1">
                <a:latin typeface="Times New Roman" panose="02020603050405020304" pitchFamily="18" charset="0"/>
                <a:cs typeface="Times New Roman" panose="02020603050405020304" pitchFamily="18" charset="0"/>
              </a:rPr>
              <a:t>byrow</a:t>
            </a:r>
            <a:r>
              <a:rPr dirty="0" lang="en-US">
                <a:latin typeface="Times New Roman" panose="02020603050405020304" pitchFamily="18" charset="0"/>
                <a:cs typeface="Times New Roman" panose="02020603050405020304" pitchFamily="18" charset="0"/>
              </a:rPr>
              <a:t>=</a:t>
            </a:r>
            <a:r>
              <a:rPr dirty="0" lang="en-US" err="1">
                <a:latin typeface="Times New Roman" panose="02020603050405020304" pitchFamily="18" charset="0"/>
                <a:cs typeface="Times New Roman" panose="02020603050405020304" pitchFamily="18" charset="0"/>
              </a:rPr>
              <a:t>T,ncol</a:t>
            </a:r>
            <a:r>
              <a:rPr dirty="0" lang="en-US">
                <a:latin typeface="Times New Roman" panose="02020603050405020304" pitchFamily="18" charset="0"/>
                <a:cs typeface="Times New Roman" panose="02020603050405020304" pitchFamily="18" charset="0"/>
              </a:rPr>
              <a:t>=3);A;</a:t>
            </a:r>
          </a:p>
          <a:p>
            <a:pPr indent="0" marL="0">
              <a:buNone/>
            </a:pPr>
            <a:r>
              <a:rPr dirty="0" lang="en-US">
                <a:latin typeface="Times New Roman" panose="02020603050405020304" pitchFamily="18" charset="0"/>
                <a:cs typeface="Times New Roman" panose="02020603050405020304" pitchFamily="18" charset="0"/>
              </a:rPr>
              <a:t>      d=</a:t>
            </a:r>
            <a:r>
              <a:rPr dirty="0" lang="en-US" err="1">
                <a:latin typeface="Times New Roman" panose="02020603050405020304" pitchFamily="18" charset="0"/>
                <a:cs typeface="Times New Roman" panose="02020603050405020304" pitchFamily="18" charset="0"/>
              </a:rPr>
              <a:t>det</a:t>
            </a:r>
            <a:r>
              <a:rPr dirty="0" lang="en-US">
                <a:latin typeface="Times New Roman" panose="02020603050405020304" pitchFamily="18" charset="0"/>
                <a:cs typeface="Times New Roman" panose="02020603050405020304" pitchFamily="18" charset="0"/>
              </a:rPr>
              <a:t>(A)       #command for determinant</a:t>
            </a:r>
          </a:p>
          <a:p>
            <a:pPr indent="0" marL="0">
              <a:buNone/>
            </a:pPr>
            <a:r>
              <a:rPr b="1" dirty="0" lang="en-US">
                <a:latin typeface="Times New Roman" panose="02020603050405020304" pitchFamily="18" charset="0"/>
                <a:cs typeface="Times New Roman" panose="02020603050405020304" pitchFamily="18" charset="0"/>
                <a:sym typeface="Symbol" panose="05050102010706020507" pitchFamily="18" charset="2"/>
              </a:rPr>
              <a:t></a:t>
            </a:r>
            <a:r>
              <a:rPr b="1" dirty="0" lang="en-US">
                <a:latin typeface="Times New Roman" panose="02020603050405020304" pitchFamily="18" charset="0"/>
                <a:cs typeface="Times New Roman" panose="02020603050405020304" pitchFamily="18" charset="0"/>
              </a:rPr>
              <a:t> Inverse of a square matrix</a:t>
            </a:r>
            <a:endParaRPr dirty="0" lang="en-US">
              <a:latin typeface="Times New Roman" panose="02020603050405020304" pitchFamily="18" charset="0"/>
              <a:cs typeface="Times New Roman" panose="02020603050405020304" pitchFamily="18" charset="0"/>
            </a:endParaRPr>
          </a:p>
          <a:p>
            <a:pPr indent="0" marL="0">
              <a:buNone/>
            </a:pPr>
            <a:r>
              <a:rPr dirty="0" lang="en-US">
                <a:latin typeface="Times New Roman" panose="02020603050405020304" pitchFamily="18" charset="0"/>
                <a:cs typeface="Times New Roman" panose="02020603050405020304" pitchFamily="18" charset="0"/>
              </a:rPr>
              <a:t>      A=matrix(c(7,18,-2,-16,3,55,9,-4,0),</a:t>
            </a:r>
            <a:r>
              <a:rPr dirty="0" lang="en-US" err="1">
                <a:latin typeface="Times New Roman" panose="02020603050405020304" pitchFamily="18" charset="0"/>
                <a:cs typeface="Times New Roman" panose="02020603050405020304" pitchFamily="18" charset="0"/>
              </a:rPr>
              <a:t>byrow</a:t>
            </a:r>
            <a:r>
              <a:rPr dirty="0" lang="en-US">
                <a:latin typeface="Times New Roman" panose="02020603050405020304" pitchFamily="18" charset="0"/>
                <a:cs typeface="Times New Roman" panose="02020603050405020304" pitchFamily="18" charset="0"/>
              </a:rPr>
              <a:t>=</a:t>
            </a:r>
            <a:r>
              <a:rPr dirty="0" lang="en-US" err="1">
                <a:latin typeface="Times New Roman" panose="02020603050405020304" pitchFamily="18" charset="0"/>
                <a:cs typeface="Times New Roman" panose="02020603050405020304" pitchFamily="18" charset="0"/>
              </a:rPr>
              <a:t>T,ncol</a:t>
            </a:r>
            <a:r>
              <a:rPr dirty="0" lang="en-US">
                <a:latin typeface="Times New Roman" panose="02020603050405020304" pitchFamily="18" charset="0"/>
                <a:cs typeface="Times New Roman" panose="02020603050405020304" pitchFamily="18" charset="0"/>
              </a:rPr>
              <a:t>=3);A;</a:t>
            </a:r>
          </a:p>
          <a:p>
            <a:pPr indent="0" marL="0">
              <a:buNone/>
            </a:pPr>
            <a:r>
              <a:rPr dirty="0" lang="en-US">
                <a:latin typeface="Times New Roman" panose="02020603050405020304" pitchFamily="18" charset="0"/>
                <a:cs typeface="Times New Roman" panose="02020603050405020304" pitchFamily="18" charset="0"/>
              </a:rPr>
              <a:t>      B=solve(A);B;</a:t>
            </a:r>
          </a:p>
          <a:p>
            <a:pPr indent="0" marL="0">
              <a:buNone/>
            </a:pPr>
            <a:endParaRPr dirty="0" lang="en-US">
              <a:latin typeface="Times New Roman" panose="02020603050405020304" pitchFamily="18" charset="0"/>
              <a:cs typeface="Times New Roman" panose="02020603050405020304" pitchFamily="18" charset="0"/>
            </a:endParaRPr>
          </a:p>
          <a:p>
            <a:endParaRPr dirty="0" lang="en-US"/>
          </a:p>
        </p:txBody>
      </p:sp>
    </p:spTree>
  </p:cSld>
  <p:clrMapOvr>
    <a:masterClrMapping/>
  </p:clrMapOvr>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87" name=""/>
        <p:cNvGrpSpPr/>
        <p:nvPr/>
      </p:nvGrpSpPr>
      <p:grpSpPr>
        <a:xfrm>
          <a:off x="0" y="0"/>
          <a:ext cx="0" cy="0"/>
          <a:chOff x="0" y="0"/>
          <a:chExt cx="0" cy="0"/>
        </a:xfrm>
      </p:grpSpPr>
      <p:sp>
        <p:nvSpPr>
          <p:cNvPr id="1048625" name="Content Placeholder 2"/>
          <p:cNvSpPr>
            <a:spLocks noChangeAspect="1" noMove="1" noResize="1" noRot="1" noGrp="1" noAdjustHandles="1" noEditPoints="1" noChangeArrowheads="1" noChangeShapeType="1" noTextEdit="1"/>
          </p:cNvSpPr>
          <p:nvPr>
            <p:ph idx="1"/>
          </p:nvPr>
        </p:nvSpPr>
        <p:spPr>
          <a:xfrm>
            <a:off x="0" y="0"/>
            <a:ext cx="12351224" cy="6712771"/>
          </a:xfrm>
          <a:blipFill rotWithShape="0">
            <a:blip xmlns:r="http://schemas.openxmlformats.org/officeDocument/2006/relationships" r:embed="rId1"/>
            <a:stretch>
              <a:fillRect l="-888" t="-2180"/>
            </a:stretch>
          </a:blipFill>
        </p:spPr>
        <p:txBody>
          <a:bodyPr/>
          <a:p>
            <a:r>
              <a:rPr lang="en-US">
                <a:noFill/>
              </a:rPr>
              <a:t> </a:t>
            </a:r>
          </a:p>
        </p:txBody>
      </p:sp>
    </p:spTree>
  </p:cSld>
  <p:clrMapOvr>
    <a:masterClrMapping/>
  </p:clrMapOvr>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88" name=""/>
        <p:cNvGrpSpPr/>
        <p:nvPr/>
      </p:nvGrpSpPr>
      <p:grpSpPr>
        <a:xfrm>
          <a:off x="0" y="0"/>
          <a:ext cx="0" cy="0"/>
          <a:chOff x="0" y="0"/>
          <a:chExt cx="0" cy="0"/>
        </a:xfrm>
      </p:grpSpPr>
      <p:sp>
        <p:nvSpPr>
          <p:cNvPr id="1048626" name="Content Placeholder 2"/>
          <p:cNvSpPr>
            <a:spLocks noGrp="1"/>
          </p:cNvSpPr>
          <p:nvPr>
            <p:ph idx="1"/>
          </p:nvPr>
        </p:nvSpPr>
        <p:spPr>
          <a:xfrm>
            <a:off x="0" y="231820"/>
            <a:ext cx="12192000" cy="5945143"/>
          </a:xfrm>
        </p:spPr>
        <p:txBody>
          <a:bodyPr>
            <a:normAutofit/>
          </a:bodyPr>
          <a:p>
            <a:r>
              <a:rPr b="1" dirty="0" sz="2400" lang="en-US">
                <a:latin typeface="Times New Roman" panose="02020603050405020304" pitchFamily="18" charset="0"/>
                <a:cs typeface="Times New Roman" panose="02020603050405020304" pitchFamily="18" charset="0"/>
              </a:rPr>
              <a:t>Using R execute the statistical functions: </a:t>
            </a:r>
            <a:endParaRPr dirty="0" sz="2400" lang="en-US">
              <a:latin typeface="Times New Roman" panose="02020603050405020304" pitchFamily="18" charset="0"/>
              <a:cs typeface="Times New Roman" panose="02020603050405020304" pitchFamily="18" charset="0"/>
            </a:endParaRPr>
          </a:p>
          <a:p>
            <a:pPr indent="0" marL="0">
              <a:buNone/>
            </a:pPr>
            <a:r>
              <a:rPr b="1" dirty="0" sz="2400" lang="en-US" smtClean="0">
                <a:latin typeface="Times New Roman" panose="02020603050405020304" pitchFamily="18" charset="0"/>
                <a:cs typeface="Times New Roman" panose="02020603050405020304" pitchFamily="18" charset="0"/>
              </a:rPr>
              <a:t>mean</a:t>
            </a:r>
            <a:r>
              <a:rPr b="1" dirty="0" sz="2400" lang="en-US">
                <a:latin typeface="Times New Roman" panose="02020603050405020304" pitchFamily="18" charset="0"/>
                <a:cs typeface="Times New Roman" panose="02020603050405020304" pitchFamily="18" charset="0"/>
              </a:rPr>
              <a:t>, median, mode, quartiles, range, interquartile range and histogram</a:t>
            </a:r>
            <a:endParaRPr dirty="0" sz="2400" lang="en-US">
              <a:latin typeface="Times New Roman" panose="02020603050405020304" pitchFamily="18" charset="0"/>
              <a:cs typeface="Times New Roman" panose="02020603050405020304" pitchFamily="18" charset="0"/>
            </a:endParaRPr>
          </a:p>
          <a:p>
            <a:r>
              <a:rPr dirty="0" sz="2400" lang="en-US">
                <a:latin typeface="Times New Roman" panose="02020603050405020304" pitchFamily="18" charset="0"/>
                <a:cs typeface="Times New Roman" panose="02020603050405020304" pitchFamily="18" charset="0"/>
              </a:rPr>
              <a:t>Example1:Monthly sales(in’00Rs) of 10 small shops are given below: 100,190,210,150,170,160,160,180,200,152</a:t>
            </a:r>
          </a:p>
          <a:p>
            <a:pPr indent="0" lvl="0" marL="0">
              <a:buNone/>
            </a:pPr>
            <a:r>
              <a:rPr dirty="0" sz="2400" lang="en-US" smtClean="0">
                <a:latin typeface="Times New Roman" panose="02020603050405020304" pitchFamily="18" charset="0"/>
                <a:cs typeface="Times New Roman" panose="02020603050405020304" pitchFamily="18" charset="0"/>
              </a:rPr>
              <a:t>   </a:t>
            </a:r>
            <a:r>
              <a:rPr dirty="0" sz="2400" lang="en-US" err="1" smtClean="0">
                <a:latin typeface="Times New Roman" panose="02020603050405020304" pitchFamily="18" charset="0"/>
                <a:cs typeface="Times New Roman" panose="02020603050405020304" pitchFamily="18" charset="0"/>
              </a:rPr>
              <a:t>i</a:t>
            </a:r>
            <a:r>
              <a:rPr dirty="0" sz="2400" lang="en-US" smtClean="0">
                <a:latin typeface="Times New Roman" panose="02020603050405020304" pitchFamily="18" charset="0"/>
                <a:cs typeface="Times New Roman" panose="02020603050405020304" pitchFamily="18" charset="0"/>
              </a:rPr>
              <a:t>)Draw </a:t>
            </a:r>
            <a:r>
              <a:rPr dirty="0" sz="2400" lang="en-US">
                <a:latin typeface="Times New Roman" panose="02020603050405020304" pitchFamily="18" charset="0"/>
                <a:cs typeface="Times New Roman" panose="02020603050405020304" pitchFamily="18" charset="0"/>
              </a:rPr>
              <a:t>histogram </a:t>
            </a:r>
          </a:p>
          <a:p>
            <a:pPr indent="0" marL="0">
              <a:buNone/>
            </a:pPr>
            <a:r>
              <a:rPr dirty="0" sz="2400" lang="en-US" smtClean="0">
                <a:latin typeface="Times New Roman" panose="02020603050405020304" pitchFamily="18" charset="0"/>
                <a:cs typeface="Times New Roman" panose="02020603050405020304" pitchFamily="18" charset="0"/>
              </a:rPr>
              <a:t>   ii</a:t>
            </a:r>
            <a:r>
              <a:rPr dirty="0" sz="2400" lang="en-US">
                <a:latin typeface="Times New Roman" panose="02020603050405020304" pitchFamily="18" charset="0"/>
                <a:cs typeface="Times New Roman" panose="02020603050405020304" pitchFamily="18" charset="0"/>
              </a:rPr>
              <a:t>) Calculate arithmetic mean</a:t>
            </a:r>
            <a:r>
              <a:rPr dirty="0" sz="2400" lang="en-US" smtClean="0">
                <a:latin typeface="Times New Roman" panose="02020603050405020304" pitchFamily="18" charset="0"/>
                <a:cs typeface="Times New Roman" panose="02020603050405020304" pitchFamily="18" charset="0"/>
              </a:rPr>
              <a:t>, Geometric mean, harmonic mean, mode, median,   </a:t>
            </a:r>
          </a:p>
          <a:p>
            <a:pPr indent="0" marL="0">
              <a:buNone/>
            </a:pPr>
            <a:r>
              <a:rPr dirty="0" sz="2400" lang="en-US">
                <a:latin typeface="Times New Roman" panose="02020603050405020304" pitchFamily="18" charset="0"/>
                <a:cs typeface="Times New Roman" panose="02020603050405020304" pitchFamily="18" charset="0"/>
              </a:rPr>
              <a:t> </a:t>
            </a:r>
            <a:r>
              <a:rPr dirty="0" sz="2400" lang="en-US" smtClean="0">
                <a:latin typeface="Times New Roman" panose="02020603050405020304" pitchFamily="18" charset="0"/>
                <a:cs typeface="Times New Roman" panose="02020603050405020304" pitchFamily="18" charset="0"/>
              </a:rPr>
              <a:t>      lower </a:t>
            </a:r>
            <a:r>
              <a:rPr dirty="0" sz="2400" lang="en-US">
                <a:latin typeface="Times New Roman" panose="02020603050405020304" pitchFamily="18" charset="0"/>
                <a:cs typeface="Times New Roman" panose="02020603050405020304" pitchFamily="18" charset="0"/>
              </a:rPr>
              <a:t>quartile, upper quartile</a:t>
            </a:r>
            <a:r>
              <a:rPr dirty="0" sz="2400" lang="en-US" smtClean="0">
                <a:latin typeface="Times New Roman" panose="02020603050405020304" pitchFamily="18" charset="0"/>
                <a:cs typeface="Times New Roman" panose="02020603050405020304" pitchFamily="18" charset="0"/>
              </a:rPr>
              <a:t>, third </a:t>
            </a:r>
            <a:r>
              <a:rPr dirty="0" sz="2400" lang="en-US" err="1">
                <a:latin typeface="Times New Roman" panose="02020603050405020304" pitchFamily="18" charset="0"/>
                <a:cs typeface="Times New Roman" panose="02020603050405020304" pitchFamily="18" charset="0"/>
              </a:rPr>
              <a:t>decile</a:t>
            </a:r>
            <a:r>
              <a:rPr dirty="0" sz="2400" lang="en-US">
                <a:latin typeface="Times New Roman" panose="02020603050405020304" pitchFamily="18" charset="0"/>
                <a:cs typeface="Times New Roman" panose="02020603050405020304" pitchFamily="18" charset="0"/>
              </a:rPr>
              <a:t> and 42nd percentile</a:t>
            </a:r>
            <a:r>
              <a:rPr dirty="0" sz="2400" lang="en-US" smtClean="0">
                <a:latin typeface="Times New Roman" panose="02020603050405020304" pitchFamily="18" charset="0"/>
                <a:cs typeface="Times New Roman" panose="02020603050405020304" pitchFamily="18" charset="0"/>
              </a:rPr>
              <a:t>, range, </a:t>
            </a:r>
          </a:p>
          <a:p>
            <a:pPr indent="0" marL="0">
              <a:buNone/>
            </a:pPr>
            <a:r>
              <a:rPr dirty="0" sz="2400" lang="en-US">
                <a:latin typeface="Times New Roman" panose="02020603050405020304" pitchFamily="18" charset="0"/>
                <a:cs typeface="Times New Roman" panose="02020603050405020304" pitchFamily="18" charset="0"/>
              </a:rPr>
              <a:t> </a:t>
            </a:r>
            <a:r>
              <a:rPr dirty="0" sz="2400" lang="en-US" smtClean="0">
                <a:latin typeface="Times New Roman" panose="02020603050405020304" pitchFamily="18" charset="0"/>
                <a:cs typeface="Times New Roman" panose="02020603050405020304" pitchFamily="18" charset="0"/>
              </a:rPr>
              <a:t>      interquartile </a:t>
            </a:r>
            <a:r>
              <a:rPr dirty="0" sz="2400" lang="en-US">
                <a:latin typeface="Times New Roman" panose="02020603050405020304" pitchFamily="18" charset="0"/>
                <a:cs typeface="Times New Roman" panose="02020603050405020304" pitchFamily="18" charset="0"/>
              </a:rPr>
              <a:t>range </a:t>
            </a:r>
          </a:p>
          <a:p>
            <a:r>
              <a:rPr b="1" dirty="0" sz="2400" lang="en-US" err="1">
                <a:latin typeface="Times New Roman" panose="02020603050405020304" pitchFamily="18" charset="0"/>
                <a:cs typeface="Times New Roman" panose="02020603050405020304" pitchFamily="18" charset="0"/>
              </a:rPr>
              <a:t>Soln</a:t>
            </a:r>
            <a:r>
              <a:rPr b="1" dirty="0" sz="2400" lang="en-US">
                <a:latin typeface="Times New Roman" panose="02020603050405020304" pitchFamily="18" charset="0"/>
                <a:cs typeface="Times New Roman" panose="02020603050405020304" pitchFamily="18" charset="0"/>
              </a:rPr>
              <a:t>.:Histogram</a:t>
            </a:r>
            <a:r>
              <a:rPr b="1" dirty="0" sz="2400" lang="en-US" smtClean="0">
                <a:latin typeface="Times New Roman" panose="02020603050405020304" pitchFamily="18" charset="0"/>
                <a:cs typeface="Times New Roman" panose="02020603050405020304" pitchFamily="18" charset="0"/>
              </a:rPr>
              <a:t>:</a:t>
            </a:r>
          </a:p>
          <a:p>
            <a:pPr indent="0" marL="0">
              <a:buNone/>
            </a:pPr>
            <a:r>
              <a:rPr dirty="0" sz="2400" lang="en-US" smtClean="0">
                <a:latin typeface="Times New Roman" panose="02020603050405020304" pitchFamily="18" charset="0"/>
                <a:cs typeface="Times New Roman" panose="02020603050405020304" pitchFamily="18" charset="0"/>
              </a:rPr>
              <a:t>&gt;x= c(100,190,210,150,170,160,160,180,200,152)</a:t>
            </a:r>
            <a:endParaRPr dirty="0" sz="2400" lang="en-US">
              <a:latin typeface="Times New Roman" panose="02020603050405020304" pitchFamily="18" charset="0"/>
              <a:cs typeface="Times New Roman" panose="02020603050405020304" pitchFamily="18" charset="0"/>
            </a:endParaRPr>
          </a:p>
          <a:p>
            <a:pPr indent="0" marL="0">
              <a:buNone/>
            </a:pPr>
            <a:r>
              <a:rPr dirty="0" sz="2400" lang="en-US" smtClean="0">
                <a:latin typeface="Times New Roman" panose="02020603050405020304" pitchFamily="18" charset="0"/>
                <a:cs typeface="Times New Roman" panose="02020603050405020304" pitchFamily="18" charset="0"/>
              </a:rPr>
              <a:t>&gt; </a:t>
            </a:r>
            <a:r>
              <a:rPr dirty="0" sz="2400" lang="en-US" err="1">
                <a:latin typeface="Times New Roman" panose="02020603050405020304" pitchFamily="18" charset="0"/>
                <a:cs typeface="Times New Roman" panose="02020603050405020304" pitchFamily="18" charset="0"/>
              </a:rPr>
              <a:t>hist</a:t>
            </a:r>
            <a:r>
              <a:rPr dirty="0" sz="2400" lang="en-US">
                <a:latin typeface="Times New Roman" panose="02020603050405020304" pitchFamily="18" charset="0"/>
                <a:cs typeface="Times New Roman" panose="02020603050405020304" pitchFamily="18" charset="0"/>
              </a:rPr>
              <a:t>(</a:t>
            </a:r>
            <a:r>
              <a:rPr dirty="0" sz="2400" lang="en-US" err="1">
                <a:latin typeface="Times New Roman" panose="02020603050405020304" pitchFamily="18" charset="0"/>
                <a:cs typeface="Times New Roman" panose="02020603050405020304" pitchFamily="18" charset="0"/>
              </a:rPr>
              <a:t>x,col</a:t>
            </a:r>
            <a:r>
              <a:rPr dirty="0" sz="2400" lang="en-US">
                <a:latin typeface="Times New Roman" panose="02020603050405020304" pitchFamily="18" charset="0"/>
                <a:cs typeface="Times New Roman" panose="02020603050405020304" pitchFamily="18" charset="0"/>
              </a:rPr>
              <a:t>="green",</a:t>
            </a:r>
            <a:r>
              <a:rPr dirty="0" sz="2400" lang="en-US" err="1">
                <a:latin typeface="Times New Roman" panose="02020603050405020304" pitchFamily="18" charset="0"/>
                <a:cs typeface="Times New Roman" panose="02020603050405020304" pitchFamily="18" charset="0"/>
              </a:rPr>
              <a:t>xlab</a:t>
            </a:r>
            <a:r>
              <a:rPr dirty="0" sz="2400" lang="en-US">
                <a:latin typeface="Times New Roman" panose="02020603050405020304" pitchFamily="18" charset="0"/>
                <a:cs typeface="Times New Roman" panose="02020603050405020304" pitchFamily="18" charset="0"/>
              </a:rPr>
              <a:t>="monthly sales",</a:t>
            </a:r>
            <a:r>
              <a:rPr dirty="0" sz="2400" lang="en-US" err="1">
                <a:latin typeface="Times New Roman" panose="02020603050405020304" pitchFamily="18" charset="0"/>
                <a:cs typeface="Times New Roman" panose="02020603050405020304" pitchFamily="18" charset="0"/>
              </a:rPr>
              <a:t>ylab</a:t>
            </a:r>
            <a:r>
              <a:rPr dirty="0" sz="2400" lang="en-US">
                <a:latin typeface="Times New Roman" panose="02020603050405020304" pitchFamily="18" charset="0"/>
                <a:cs typeface="Times New Roman" panose="02020603050405020304" pitchFamily="18" charset="0"/>
              </a:rPr>
              <a:t>="</a:t>
            </a:r>
            <a:r>
              <a:rPr dirty="0" sz="2400" lang="en-US" err="1" smtClean="0">
                <a:latin typeface="Times New Roman" panose="02020603050405020304" pitchFamily="18" charset="0"/>
                <a:cs typeface="Times New Roman" panose="02020603050405020304" pitchFamily="18" charset="0"/>
              </a:rPr>
              <a:t>no.of</a:t>
            </a:r>
            <a:r>
              <a:rPr dirty="0" sz="2400" lang="en-US" smtClean="0">
                <a:latin typeface="Times New Roman" panose="02020603050405020304" pitchFamily="18" charset="0"/>
                <a:cs typeface="Times New Roman" panose="02020603050405020304" pitchFamily="18" charset="0"/>
              </a:rPr>
              <a:t> </a:t>
            </a:r>
            <a:r>
              <a:rPr dirty="0" sz="2400" lang="en-US" err="1" smtClean="0">
                <a:latin typeface="Times New Roman" panose="02020603050405020304" pitchFamily="18" charset="0"/>
                <a:cs typeface="Times New Roman" panose="02020603050405020304" pitchFamily="18" charset="0"/>
              </a:rPr>
              <a:t>shops</a:t>
            </a:r>
            <a:r>
              <a:rPr dirty="0" sz="2400" lang="en-US" err="1">
                <a:latin typeface="Times New Roman" panose="02020603050405020304" pitchFamily="18" charset="0"/>
                <a:cs typeface="Times New Roman" panose="02020603050405020304" pitchFamily="18" charset="0"/>
              </a:rPr>
              <a:t>",main</a:t>
            </a:r>
            <a:r>
              <a:rPr dirty="0" sz="2400" lang="en-US">
                <a:latin typeface="Times New Roman" panose="02020603050405020304" pitchFamily="18" charset="0"/>
                <a:cs typeface="Times New Roman" panose="02020603050405020304" pitchFamily="18" charset="0"/>
              </a:rPr>
              <a:t>="Histogram") # command for histogram</a:t>
            </a:r>
          </a:p>
          <a:p>
            <a:endParaRPr dirty="0" sz="2400" lang="en-US">
              <a:latin typeface="Times New Roman" panose="02020603050405020304" pitchFamily="18" charset="0"/>
              <a:cs typeface="Times New Roman" panose="02020603050405020304" pitchFamily="18" charset="0"/>
            </a:endParaRPr>
          </a:p>
        </p:txBody>
      </p:sp>
    </p:spTree>
  </p:cSld>
  <p:clrMapOvr>
    <a:masterClrMapping/>
  </p:clrMapOvr>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627" name="Content Placeholder 2"/>
          <p:cNvSpPr>
            <a:spLocks noGrp="1"/>
          </p:cNvSpPr>
          <p:nvPr>
            <p:ph idx="1"/>
          </p:nvPr>
        </p:nvSpPr>
        <p:spPr>
          <a:xfrm>
            <a:off x="0" y="90152"/>
            <a:ext cx="12192000" cy="6478073"/>
          </a:xfrm>
        </p:spPr>
        <p:txBody>
          <a:bodyPr>
            <a:normAutofit/>
          </a:bodyPr>
          <a:p>
            <a:pPr algn="just" indent="0" marL="0">
              <a:buNone/>
            </a:pPr>
            <a:r>
              <a:rPr b="1" dirty="0" sz="3100" lang="en-US">
                <a:latin typeface="Times New Roman" panose="02020603050405020304" pitchFamily="18" charset="0"/>
                <a:cs typeface="Times New Roman" panose="02020603050405020304" pitchFamily="18" charset="0"/>
              </a:rPr>
              <a:t>Central tendency:</a:t>
            </a:r>
            <a:endParaRPr dirty="0" sz="3100" lang="en-US">
              <a:latin typeface="Times New Roman" panose="02020603050405020304" pitchFamily="18" charset="0"/>
              <a:cs typeface="Times New Roman" panose="02020603050405020304" pitchFamily="18" charset="0"/>
            </a:endParaRPr>
          </a:p>
          <a:p>
            <a:pPr algn="just" indent="0" marL="0">
              <a:buNone/>
            </a:pPr>
            <a:r>
              <a:rPr dirty="0" lang="en-US">
                <a:latin typeface="Times New Roman" panose="02020603050405020304" pitchFamily="18" charset="0"/>
                <a:cs typeface="Times New Roman" panose="02020603050405020304" pitchFamily="18" charset="0"/>
              </a:rPr>
              <a:t>It is the tendency of the observations to concentrate in central part of the data</a:t>
            </a:r>
            <a:r>
              <a:rPr dirty="0" lang="en-US" smtClean="0">
                <a:latin typeface="Times New Roman" panose="02020603050405020304" pitchFamily="18" charset="0"/>
                <a:cs typeface="Times New Roman" panose="02020603050405020304" pitchFamily="18" charset="0"/>
              </a:rPr>
              <a:t>. Measure </a:t>
            </a:r>
            <a:r>
              <a:rPr dirty="0" lang="en-US">
                <a:latin typeface="Times New Roman" panose="02020603050405020304" pitchFamily="18" charset="0"/>
                <a:cs typeface="Times New Roman" panose="02020603050405020304" pitchFamily="18" charset="0"/>
              </a:rPr>
              <a:t>of central tendency is a single number which is considered as a representative of the data. Here we consider following types of measure of central tendency: </a:t>
            </a:r>
          </a:p>
          <a:p>
            <a:pPr algn="just" indent="0" lvl="0" marL="0">
              <a:buNone/>
            </a:pPr>
            <a:r>
              <a:rPr dirty="0" lang="en-US">
                <a:latin typeface="Times New Roman" panose="02020603050405020304" pitchFamily="18" charset="0"/>
                <a:cs typeface="Times New Roman" panose="02020603050405020304" pitchFamily="18" charset="0"/>
              </a:rPr>
              <a:t>Arithmetic mean(A.M) or mean</a:t>
            </a:r>
          </a:p>
          <a:p>
            <a:pPr algn="just" indent="0" lvl="0" marL="0">
              <a:buNone/>
            </a:pPr>
            <a:r>
              <a:rPr dirty="0" lang="en-US">
                <a:latin typeface="Times New Roman" panose="02020603050405020304" pitchFamily="18" charset="0"/>
                <a:cs typeface="Times New Roman" panose="02020603050405020304" pitchFamily="18" charset="0"/>
              </a:rPr>
              <a:t>Geometric mean(G.M)</a:t>
            </a:r>
          </a:p>
          <a:p>
            <a:pPr algn="just" indent="0" lvl="0" marL="0">
              <a:buNone/>
            </a:pPr>
            <a:r>
              <a:rPr dirty="0" lang="en-US">
                <a:latin typeface="Times New Roman" panose="02020603050405020304" pitchFamily="18" charset="0"/>
                <a:cs typeface="Times New Roman" panose="02020603050405020304" pitchFamily="18" charset="0"/>
              </a:rPr>
              <a:t> Harmonic mean(H.M) </a:t>
            </a:r>
          </a:p>
          <a:p>
            <a:pPr algn="just" indent="0" lvl="0" marL="0">
              <a:buNone/>
            </a:pPr>
            <a:r>
              <a:rPr dirty="0" lang="en-US">
                <a:latin typeface="Times New Roman" panose="02020603050405020304" pitchFamily="18" charset="0"/>
                <a:cs typeface="Times New Roman" panose="02020603050405020304" pitchFamily="18" charset="0"/>
              </a:rPr>
              <a:t>Median </a:t>
            </a:r>
          </a:p>
          <a:p>
            <a:pPr algn="just" indent="0" lvl="0" marL="0">
              <a:buNone/>
            </a:pPr>
            <a:r>
              <a:rPr dirty="0" lang="en-US">
                <a:latin typeface="Times New Roman" panose="02020603050405020304" pitchFamily="18" charset="0"/>
                <a:cs typeface="Times New Roman" panose="02020603050405020304" pitchFamily="18" charset="0"/>
              </a:rPr>
              <a:t> Mode </a:t>
            </a:r>
            <a:endParaRPr dirty="0" lang="en-US" smtClean="0">
              <a:latin typeface="Times New Roman" panose="02020603050405020304" pitchFamily="18" charset="0"/>
              <a:cs typeface="Times New Roman" panose="02020603050405020304" pitchFamily="18" charset="0"/>
            </a:endParaRPr>
          </a:p>
          <a:p>
            <a:pPr algn="just" indent="0" marL="0">
              <a:buNone/>
            </a:pPr>
            <a:r>
              <a:rPr b="1" dirty="0" lang="en-US" smtClean="0">
                <a:latin typeface="Times New Roman" panose="02020603050405020304" pitchFamily="18" charset="0"/>
                <a:cs typeface="Times New Roman" panose="02020603050405020304" pitchFamily="18" charset="0"/>
              </a:rPr>
              <a:t>Solution:</a:t>
            </a:r>
          </a:p>
          <a:p>
            <a:pPr algn="just" indent="0" marL="0">
              <a:buNone/>
            </a:pPr>
            <a:r>
              <a:rPr dirty="0" lang="en-US" smtClean="0">
                <a:latin typeface="Times New Roman" panose="02020603050405020304" pitchFamily="18" charset="0"/>
                <a:cs typeface="Times New Roman" panose="02020603050405020304" pitchFamily="18" charset="0"/>
              </a:rPr>
              <a:t>x=c(100,190,210,150,170,160,160,180,200,152</a:t>
            </a:r>
            <a:r>
              <a:rPr dirty="0" lang="en-US">
                <a:latin typeface="Times New Roman" panose="02020603050405020304" pitchFamily="18" charset="0"/>
                <a:cs typeface="Times New Roman" panose="02020603050405020304" pitchFamily="18" charset="0"/>
              </a:rPr>
              <a:t>) # input data by using combine function</a:t>
            </a:r>
          </a:p>
          <a:p>
            <a:pPr algn="just" indent="0" marL="0">
              <a:buNone/>
            </a:pPr>
            <a:r>
              <a:rPr dirty="0" lang="en-US">
                <a:latin typeface="Times New Roman" panose="02020603050405020304" pitchFamily="18" charset="0"/>
                <a:cs typeface="Times New Roman" panose="02020603050405020304" pitchFamily="18" charset="0"/>
              </a:rPr>
              <a:t> n=length(x) # number of observations </a:t>
            </a:r>
          </a:p>
          <a:p>
            <a:pPr algn="just" indent="0" marL="0">
              <a:buNone/>
            </a:pPr>
            <a:r>
              <a:rPr dirty="0" lang="en-US">
                <a:latin typeface="Times New Roman" panose="02020603050405020304" pitchFamily="18" charset="0"/>
                <a:cs typeface="Times New Roman" panose="02020603050405020304" pitchFamily="18" charset="0"/>
              </a:rPr>
              <a:t> AM=mean(x) # command for arithmetic mean</a:t>
            </a:r>
          </a:p>
          <a:p>
            <a:pPr algn="just" indent="0" marL="0">
              <a:buNone/>
            </a:pPr>
            <a:r>
              <a:rPr dirty="0" lang="en-US">
                <a:latin typeface="Times New Roman" panose="02020603050405020304" pitchFamily="18" charset="0"/>
                <a:cs typeface="Times New Roman" panose="02020603050405020304" pitchFamily="18" charset="0"/>
              </a:rPr>
              <a:t>lx=log10(x);GM=10^mean(lx); #command for geometric mean</a:t>
            </a:r>
          </a:p>
          <a:p>
            <a:pPr algn="just" indent="0" marL="0">
              <a:buNone/>
            </a:pPr>
            <a:r>
              <a:rPr dirty="0" lang="en-US">
                <a:latin typeface="Times New Roman" panose="02020603050405020304" pitchFamily="18" charset="0"/>
                <a:cs typeface="Times New Roman" panose="02020603050405020304" pitchFamily="18" charset="0"/>
              </a:rPr>
              <a:t>HM=n/sum(1/x); #command for harmonic mean</a:t>
            </a:r>
          </a:p>
          <a:p>
            <a:pPr algn="just" indent="0" marL="0">
              <a:buNone/>
            </a:pPr>
            <a:r>
              <a:rPr dirty="0" lang="en-US">
                <a:latin typeface="Times New Roman" panose="02020603050405020304" pitchFamily="18" charset="0"/>
                <a:cs typeface="Times New Roman" panose="02020603050405020304" pitchFamily="18" charset="0"/>
              </a:rPr>
              <a:t>med=median(x); #command for </a:t>
            </a:r>
            <a:r>
              <a:rPr dirty="0" lang="en-US" smtClean="0">
                <a:latin typeface="Times New Roman" panose="02020603050405020304" pitchFamily="18" charset="0"/>
                <a:cs typeface="Times New Roman" panose="02020603050405020304" pitchFamily="18" charset="0"/>
              </a:rPr>
              <a:t>median</a:t>
            </a:r>
          </a:p>
          <a:p>
            <a:pPr algn="just" indent="0" marL="0">
              <a:buNone/>
            </a:pPr>
            <a:r>
              <a:rPr dirty="0" lang="en-US" err="1">
                <a:latin typeface="Times New Roman" panose="02020603050405020304" pitchFamily="18" charset="0"/>
                <a:cs typeface="Times New Roman" panose="02020603050405020304" pitchFamily="18" charset="0"/>
              </a:rPr>
              <a:t>tx</a:t>
            </a:r>
            <a:r>
              <a:rPr dirty="0" lang="en-US">
                <a:latin typeface="Times New Roman" panose="02020603050405020304" pitchFamily="18" charset="0"/>
                <a:cs typeface="Times New Roman" panose="02020603050405020304" pitchFamily="18" charset="0"/>
              </a:rPr>
              <a:t>=table(x);m=which(</a:t>
            </a:r>
            <a:r>
              <a:rPr dirty="0" lang="en-US" err="1">
                <a:latin typeface="Times New Roman" panose="02020603050405020304" pitchFamily="18" charset="0"/>
                <a:cs typeface="Times New Roman" panose="02020603050405020304" pitchFamily="18" charset="0"/>
              </a:rPr>
              <a:t>tx</a:t>
            </a:r>
            <a:r>
              <a:rPr dirty="0" lang="en-US">
                <a:latin typeface="Times New Roman" panose="02020603050405020304" pitchFamily="18" charset="0"/>
                <a:cs typeface="Times New Roman" panose="02020603050405020304" pitchFamily="18" charset="0"/>
              </a:rPr>
              <a:t>==max(</a:t>
            </a:r>
            <a:r>
              <a:rPr dirty="0" lang="en-US" err="1">
                <a:latin typeface="Times New Roman" panose="02020603050405020304" pitchFamily="18" charset="0"/>
                <a:cs typeface="Times New Roman" panose="02020603050405020304" pitchFamily="18" charset="0"/>
              </a:rPr>
              <a:t>tx</a:t>
            </a:r>
            <a:r>
              <a:rPr dirty="0" lang="en-US">
                <a:latin typeface="Times New Roman" panose="02020603050405020304" pitchFamily="18" charset="0"/>
                <a:cs typeface="Times New Roman" panose="02020603050405020304" pitchFamily="18" charset="0"/>
              </a:rPr>
              <a:t>));</a:t>
            </a:r>
            <a:r>
              <a:rPr dirty="0" lang="en-US" err="1">
                <a:latin typeface="Times New Roman" panose="02020603050405020304" pitchFamily="18" charset="0"/>
                <a:cs typeface="Times New Roman" panose="02020603050405020304" pitchFamily="18" charset="0"/>
              </a:rPr>
              <a:t>stx</a:t>
            </a:r>
            <a:r>
              <a:rPr dirty="0" lang="en-US">
                <a:latin typeface="Times New Roman" panose="02020603050405020304" pitchFamily="18" charset="0"/>
                <a:cs typeface="Times New Roman" panose="02020603050405020304" pitchFamily="18" charset="0"/>
              </a:rPr>
              <a:t>=sort(unique(x)); # command for mode </a:t>
            </a:r>
          </a:p>
          <a:p>
            <a:pPr algn="just" indent="0" marL="0">
              <a:buNone/>
            </a:pPr>
            <a:r>
              <a:rPr dirty="0" lang="en-US" err="1">
                <a:latin typeface="Times New Roman" panose="02020603050405020304" pitchFamily="18" charset="0"/>
                <a:cs typeface="Times New Roman" panose="02020603050405020304" pitchFamily="18" charset="0"/>
              </a:rPr>
              <a:t>mo</a:t>
            </a:r>
            <a:r>
              <a:rPr dirty="0" lang="en-US">
                <a:latin typeface="Times New Roman" panose="02020603050405020304" pitchFamily="18" charset="0"/>
                <a:cs typeface="Times New Roman" panose="02020603050405020304" pitchFamily="18" charset="0"/>
              </a:rPr>
              <a:t>=</a:t>
            </a:r>
            <a:r>
              <a:rPr dirty="0" lang="en-US" err="1">
                <a:latin typeface="Times New Roman" panose="02020603050405020304" pitchFamily="18" charset="0"/>
                <a:cs typeface="Times New Roman" panose="02020603050405020304" pitchFamily="18" charset="0"/>
              </a:rPr>
              <a:t>stx</a:t>
            </a:r>
            <a:r>
              <a:rPr dirty="0" lang="en-US">
                <a:latin typeface="Times New Roman" panose="02020603050405020304" pitchFamily="18" charset="0"/>
                <a:cs typeface="Times New Roman" panose="02020603050405020304" pitchFamily="18" charset="0"/>
              </a:rPr>
              <a:t>[m];</a:t>
            </a:r>
            <a:r>
              <a:rPr dirty="0" lang="en-US" err="1">
                <a:latin typeface="Times New Roman" panose="02020603050405020304" pitchFamily="18" charset="0"/>
                <a:cs typeface="Times New Roman" panose="02020603050405020304" pitchFamily="18" charset="0"/>
              </a:rPr>
              <a:t>mo</a:t>
            </a:r>
            <a:r>
              <a:rPr dirty="0" lang="en-US">
                <a:latin typeface="Times New Roman" panose="02020603050405020304" pitchFamily="18" charset="0"/>
                <a:cs typeface="Times New Roman" panose="02020603050405020304" pitchFamily="18" charset="0"/>
              </a:rPr>
              <a:t>;</a:t>
            </a:r>
          </a:p>
          <a:p>
            <a:pPr algn="just" indent="0" marL="0">
              <a:buNone/>
            </a:pPr>
            <a:endParaRPr dirty="0" lang="en-US">
              <a:latin typeface="Times New Roman" panose="02020603050405020304" pitchFamily="18" charset="0"/>
              <a:cs typeface="Times New Roman" panose="02020603050405020304" pitchFamily="18" charset="0"/>
            </a:endParaRPr>
          </a:p>
          <a:p>
            <a:pPr algn="just" indent="0" marL="0">
              <a:buNone/>
            </a:pPr>
            <a:endParaRPr dirty="0" lang="en-US">
              <a:latin typeface="Times New Roman" panose="02020603050405020304" pitchFamily="18" charset="0"/>
              <a:cs typeface="Times New Roman" panose="02020603050405020304" pitchFamily="18" charset="0"/>
            </a:endParaRPr>
          </a:p>
        </p:txBody>
      </p:sp>
    </p:spTree>
  </p:cSld>
  <p:clrMapOvr>
    <a:masterClrMapping/>
  </p:clrMapOvr>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90" name=""/>
        <p:cNvGrpSpPr/>
        <p:nvPr/>
      </p:nvGrpSpPr>
      <p:grpSpPr>
        <a:xfrm>
          <a:off x="0" y="0"/>
          <a:ext cx="0" cy="0"/>
          <a:chOff x="0" y="0"/>
          <a:chExt cx="0" cy="0"/>
        </a:xfrm>
      </p:grpSpPr>
      <p:sp>
        <p:nvSpPr>
          <p:cNvPr id="1048628" name="Content Placeholder 2"/>
          <p:cNvSpPr>
            <a:spLocks noGrp="1"/>
          </p:cNvSpPr>
          <p:nvPr>
            <p:ph idx="1"/>
          </p:nvPr>
        </p:nvSpPr>
        <p:spPr>
          <a:xfrm>
            <a:off x="0" y="128788"/>
            <a:ext cx="12192000" cy="6729211"/>
          </a:xfrm>
        </p:spPr>
        <p:txBody>
          <a:bodyPr>
            <a:normAutofit/>
          </a:bodyPr>
          <a:p>
            <a:pPr indent="0" marL="0">
              <a:buNone/>
            </a:pPr>
            <a:r>
              <a:rPr dirty="0" lang="en-US">
                <a:latin typeface="Times New Roman" panose="02020603050405020304" pitchFamily="18" charset="0"/>
                <a:cs typeface="Times New Roman" panose="02020603050405020304" pitchFamily="18" charset="0"/>
              </a:rPr>
              <a:t>q1=</a:t>
            </a:r>
            <a:r>
              <a:rPr dirty="0" lang="en-US" err="1">
                <a:latin typeface="Times New Roman" panose="02020603050405020304" pitchFamily="18" charset="0"/>
                <a:cs typeface="Times New Roman" panose="02020603050405020304" pitchFamily="18" charset="0"/>
              </a:rPr>
              <a:t>quantile</a:t>
            </a:r>
            <a:r>
              <a:rPr dirty="0" lang="en-US">
                <a:latin typeface="Times New Roman" panose="02020603050405020304" pitchFamily="18" charset="0"/>
                <a:cs typeface="Times New Roman" panose="02020603050405020304" pitchFamily="18" charset="0"/>
              </a:rPr>
              <a:t>(x,0.25); # command for </a:t>
            </a:r>
            <a:r>
              <a:rPr dirty="0" lang="en-US" smtClean="0">
                <a:latin typeface="Times New Roman" panose="02020603050405020304" pitchFamily="18" charset="0"/>
                <a:cs typeface="Times New Roman" panose="02020603050405020304" pitchFamily="18" charset="0"/>
              </a:rPr>
              <a:t>lower quartile</a:t>
            </a:r>
            <a:endParaRPr dirty="0" lang="en-US">
              <a:latin typeface="Times New Roman" panose="02020603050405020304" pitchFamily="18" charset="0"/>
              <a:cs typeface="Times New Roman" panose="02020603050405020304" pitchFamily="18" charset="0"/>
            </a:endParaRPr>
          </a:p>
          <a:p>
            <a:pPr indent="0" marL="0">
              <a:buNone/>
            </a:pPr>
            <a:r>
              <a:rPr dirty="0" lang="en-US">
                <a:latin typeface="Times New Roman" panose="02020603050405020304" pitchFamily="18" charset="0"/>
                <a:cs typeface="Times New Roman" panose="02020603050405020304" pitchFamily="18" charset="0"/>
              </a:rPr>
              <a:t>q3=</a:t>
            </a:r>
            <a:r>
              <a:rPr dirty="0" lang="en-US" err="1">
                <a:latin typeface="Times New Roman" panose="02020603050405020304" pitchFamily="18" charset="0"/>
                <a:cs typeface="Times New Roman" panose="02020603050405020304" pitchFamily="18" charset="0"/>
              </a:rPr>
              <a:t>quantile</a:t>
            </a:r>
            <a:r>
              <a:rPr dirty="0" lang="en-US">
                <a:latin typeface="Times New Roman" panose="02020603050405020304" pitchFamily="18" charset="0"/>
                <a:cs typeface="Times New Roman" panose="02020603050405020304" pitchFamily="18" charset="0"/>
              </a:rPr>
              <a:t>(x,0.75);q3; # command </a:t>
            </a:r>
            <a:r>
              <a:rPr dirty="0" lang="en-US" smtClean="0">
                <a:latin typeface="Times New Roman" panose="02020603050405020304" pitchFamily="18" charset="0"/>
                <a:cs typeface="Times New Roman" panose="02020603050405020304" pitchFamily="18" charset="0"/>
              </a:rPr>
              <a:t>for upper </a:t>
            </a:r>
            <a:r>
              <a:rPr dirty="0" lang="en-US">
                <a:latin typeface="Times New Roman" panose="02020603050405020304" pitchFamily="18" charset="0"/>
                <a:cs typeface="Times New Roman" panose="02020603050405020304" pitchFamily="18" charset="0"/>
              </a:rPr>
              <a:t>quartile</a:t>
            </a:r>
          </a:p>
          <a:p>
            <a:pPr indent="0" marL="0">
              <a:buNone/>
            </a:pPr>
            <a:r>
              <a:rPr dirty="0" lang="en-US">
                <a:latin typeface="Times New Roman" panose="02020603050405020304" pitchFamily="18" charset="0"/>
                <a:cs typeface="Times New Roman" panose="02020603050405020304" pitchFamily="18" charset="0"/>
              </a:rPr>
              <a:t>d3=</a:t>
            </a:r>
            <a:r>
              <a:rPr dirty="0" lang="en-US" err="1">
                <a:latin typeface="Times New Roman" panose="02020603050405020304" pitchFamily="18" charset="0"/>
                <a:cs typeface="Times New Roman" panose="02020603050405020304" pitchFamily="18" charset="0"/>
              </a:rPr>
              <a:t>quantile</a:t>
            </a:r>
            <a:r>
              <a:rPr dirty="0" lang="en-US">
                <a:latin typeface="Times New Roman" panose="02020603050405020304" pitchFamily="18" charset="0"/>
                <a:cs typeface="Times New Roman" panose="02020603050405020304" pitchFamily="18" charset="0"/>
              </a:rPr>
              <a:t>(x,0.3);d3; # command for </a:t>
            </a:r>
            <a:r>
              <a:rPr dirty="0" lang="en-US" err="1">
                <a:latin typeface="Times New Roman" panose="02020603050405020304" pitchFamily="18" charset="0"/>
                <a:cs typeface="Times New Roman" panose="02020603050405020304" pitchFamily="18" charset="0"/>
              </a:rPr>
              <a:t>decile</a:t>
            </a:r>
            <a:endParaRPr dirty="0" lang="en-US">
              <a:latin typeface="Times New Roman" panose="02020603050405020304" pitchFamily="18" charset="0"/>
              <a:cs typeface="Times New Roman" panose="02020603050405020304" pitchFamily="18" charset="0"/>
            </a:endParaRPr>
          </a:p>
          <a:p>
            <a:pPr indent="0" marL="0">
              <a:buNone/>
            </a:pPr>
            <a:r>
              <a:rPr dirty="0" lang="en-US">
                <a:latin typeface="Times New Roman" panose="02020603050405020304" pitchFamily="18" charset="0"/>
                <a:cs typeface="Times New Roman" panose="02020603050405020304" pitchFamily="18" charset="0"/>
              </a:rPr>
              <a:t>P42=</a:t>
            </a:r>
            <a:r>
              <a:rPr dirty="0" lang="en-US" err="1">
                <a:latin typeface="Times New Roman" panose="02020603050405020304" pitchFamily="18" charset="0"/>
                <a:cs typeface="Times New Roman" panose="02020603050405020304" pitchFamily="18" charset="0"/>
              </a:rPr>
              <a:t>quantile</a:t>
            </a:r>
            <a:r>
              <a:rPr dirty="0" lang="en-US">
                <a:latin typeface="Times New Roman" panose="02020603050405020304" pitchFamily="18" charset="0"/>
                <a:cs typeface="Times New Roman" panose="02020603050405020304" pitchFamily="18" charset="0"/>
              </a:rPr>
              <a:t>(x,0.42);P42; #command for Percentile</a:t>
            </a:r>
          </a:p>
          <a:p>
            <a:pPr indent="0" marL="0">
              <a:buNone/>
            </a:pPr>
            <a:r>
              <a:rPr b="1" dirty="0" lang="en-US" smtClean="0">
                <a:latin typeface="Times New Roman" panose="02020603050405020304" pitchFamily="18" charset="0"/>
                <a:cs typeface="Times New Roman" panose="02020603050405020304" pitchFamily="18" charset="0"/>
              </a:rPr>
              <a:t>Dispersion</a:t>
            </a:r>
            <a:endParaRPr dirty="0" lang="en-US">
              <a:latin typeface="Times New Roman" panose="02020603050405020304" pitchFamily="18" charset="0"/>
              <a:cs typeface="Times New Roman" panose="02020603050405020304" pitchFamily="18" charset="0"/>
            </a:endParaRPr>
          </a:p>
          <a:p>
            <a:pPr indent="0" marL="0">
              <a:buNone/>
            </a:pPr>
            <a:r>
              <a:rPr dirty="0" lang="en-US">
                <a:latin typeface="Times New Roman" panose="02020603050405020304" pitchFamily="18" charset="0"/>
                <a:cs typeface="Times New Roman" panose="02020603050405020304" pitchFamily="18" charset="0"/>
              </a:rPr>
              <a:t>Measures of Dispersion </a:t>
            </a:r>
          </a:p>
          <a:p>
            <a:pPr indent="0" marL="0">
              <a:buNone/>
            </a:pPr>
            <a:r>
              <a:rPr dirty="0" lang="en-US">
                <a:latin typeface="Times New Roman" panose="02020603050405020304" pitchFamily="18" charset="0"/>
                <a:cs typeface="Times New Roman" panose="02020603050405020304" pitchFamily="18" charset="0"/>
              </a:rPr>
              <a:t>We shall consider the computation of following measures of dispersion for raw data given in example 1: </a:t>
            </a:r>
          </a:p>
          <a:p>
            <a:pPr indent="0" marL="0">
              <a:buNone/>
            </a:pPr>
            <a:r>
              <a:rPr dirty="0" lang="en-US">
                <a:latin typeface="Times New Roman" panose="02020603050405020304" pitchFamily="18" charset="0"/>
                <a:cs typeface="Times New Roman" panose="02020603050405020304" pitchFamily="18" charset="0"/>
              </a:rPr>
              <a:t> (iii) Range=Max.(x)-Min.(x) </a:t>
            </a:r>
          </a:p>
          <a:p>
            <a:pPr indent="0" marL="0">
              <a:buNone/>
            </a:pPr>
            <a:r>
              <a:rPr dirty="0" lang="en-US" smtClean="0">
                <a:latin typeface="Times New Roman" panose="02020603050405020304" pitchFamily="18" charset="0"/>
                <a:cs typeface="Times New Roman" panose="02020603050405020304" pitchFamily="18" charset="0"/>
              </a:rPr>
              <a:t>       </a:t>
            </a:r>
            <a:r>
              <a:rPr dirty="0" lang="en-US" err="1" smtClean="0">
                <a:latin typeface="Times New Roman" panose="02020603050405020304" pitchFamily="18" charset="0"/>
                <a:cs typeface="Times New Roman" panose="02020603050405020304" pitchFamily="18" charset="0"/>
              </a:rPr>
              <a:t>xmx</a:t>
            </a:r>
            <a:r>
              <a:rPr dirty="0" lang="en-US" smtClean="0">
                <a:latin typeface="Times New Roman" panose="02020603050405020304" pitchFamily="18" charset="0"/>
                <a:cs typeface="Times New Roman" panose="02020603050405020304" pitchFamily="18" charset="0"/>
              </a:rPr>
              <a:t>=max(x</a:t>
            </a:r>
            <a:r>
              <a:rPr dirty="0" lang="en-US">
                <a:latin typeface="Times New Roman" panose="02020603050405020304" pitchFamily="18" charset="0"/>
                <a:cs typeface="Times New Roman" panose="02020603050405020304" pitchFamily="18" charset="0"/>
              </a:rPr>
              <a:t>);</a:t>
            </a:r>
            <a:r>
              <a:rPr dirty="0" lang="en-US" err="1">
                <a:latin typeface="Times New Roman" panose="02020603050405020304" pitchFamily="18" charset="0"/>
                <a:cs typeface="Times New Roman" panose="02020603050405020304" pitchFamily="18" charset="0"/>
              </a:rPr>
              <a:t>xmx</a:t>
            </a:r>
            <a:r>
              <a:rPr dirty="0" lang="en-US">
                <a:latin typeface="Times New Roman" panose="02020603050405020304" pitchFamily="18" charset="0"/>
                <a:cs typeface="Times New Roman" panose="02020603050405020304" pitchFamily="18" charset="0"/>
              </a:rPr>
              <a:t>; #command for maximum value </a:t>
            </a:r>
          </a:p>
          <a:p>
            <a:pPr indent="0" marL="0">
              <a:buNone/>
            </a:pPr>
            <a:r>
              <a:rPr dirty="0" lang="en-US" smtClean="0">
                <a:latin typeface="Times New Roman" panose="02020603050405020304" pitchFamily="18" charset="0"/>
                <a:cs typeface="Times New Roman" panose="02020603050405020304" pitchFamily="18" charset="0"/>
              </a:rPr>
              <a:t>       </a:t>
            </a:r>
            <a:r>
              <a:rPr dirty="0" lang="en-US" err="1" smtClean="0">
                <a:latin typeface="Times New Roman" panose="02020603050405020304" pitchFamily="18" charset="0"/>
                <a:cs typeface="Times New Roman" panose="02020603050405020304" pitchFamily="18" charset="0"/>
              </a:rPr>
              <a:t>xmi</a:t>
            </a:r>
            <a:r>
              <a:rPr dirty="0" lang="en-US" smtClean="0">
                <a:latin typeface="Times New Roman" panose="02020603050405020304" pitchFamily="18" charset="0"/>
                <a:cs typeface="Times New Roman" panose="02020603050405020304" pitchFamily="18" charset="0"/>
              </a:rPr>
              <a:t>=min(x</a:t>
            </a:r>
            <a:r>
              <a:rPr dirty="0" lang="en-US">
                <a:latin typeface="Times New Roman" panose="02020603050405020304" pitchFamily="18" charset="0"/>
                <a:cs typeface="Times New Roman" panose="02020603050405020304" pitchFamily="18" charset="0"/>
              </a:rPr>
              <a:t>); #command for minimum value </a:t>
            </a:r>
          </a:p>
          <a:p>
            <a:pPr indent="0" marL="0">
              <a:buNone/>
            </a:pPr>
            <a:r>
              <a:rPr dirty="0" lang="en-US" smtClean="0">
                <a:latin typeface="Times New Roman" panose="02020603050405020304" pitchFamily="18" charset="0"/>
                <a:cs typeface="Times New Roman" panose="02020603050405020304" pitchFamily="18" charset="0"/>
              </a:rPr>
              <a:t>       Range=</a:t>
            </a:r>
            <a:r>
              <a:rPr dirty="0" lang="en-US" err="1" smtClean="0">
                <a:latin typeface="Times New Roman" panose="02020603050405020304" pitchFamily="18" charset="0"/>
                <a:cs typeface="Times New Roman" panose="02020603050405020304" pitchFamily="18" charset="0"/>
              </a:rPr>
              <a:t>xmx</a:t>
            </a:r>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a:t>
            </a:r>
            <a:r>
              <a:rPr dirty="0" lang="en-US" err="1">
                <a:latin typeface="Times New Roman" panose="02020603050405020304" pitchFamily="18" charset="0"/>
                <a:cs typeface="Times New Roman" panose="02020603050405020304" pitchFamily="18" charset="0"/>
              </a:rPr>
              <a:t>xmi</a:t>
            </a:r>
            <a:r>
              <a:rPr dirty="0" lang="en-US">
                <a:latin typeface="Times New Roman" panose="02020603050405020304" pitchFamily="18" charset="0"/>
                <a:cs typeface="Times New Roman" panose="02020603050405020304" pitchFamily="18" charset="0"/>
              </a:rPr>
              <a:t>; Range; #command for range </a:t>
            </a:r>
          </a:p>
          <a:p>
            <a:pPr indent="0" marL="0">
              <a:buNone/>
            </a:pPr>
            <a:r>
              <a:rPr dirty="0" lang="en-US">
                <a:latin typeface="Times New Roman" panose="02020603050405020304" pitchFamily="18" charset="0"/>
                <a:cs typeface="Times New Roman" panose="02020603050405020304" pitchFamily="18" charset="0"/>
              </a:rPr>
              <a:t> (ii) Quartile deviation </a:t>
            </a:r>
          </a:p>
          <a:p>
            <a:pPr indent="0" marL="0">
              <a:buNone/>
            </a:pPr>
            <a:r>
              <a:rPr dirty="0" lang="en-US">
                <a:latin typeface="Times New Roman" panose="02020603050405020304" pitchFamily="18" charset="0"/>
                <a:cs typeface="Times New Roman" panose="02020603050405020304" pitchFamily="18" charset="0"/>
              </a:rPr>
              <a:t>       QD=(q3-q1)/2;QD # command for Quartile deviation 75%</a:t>
            </a:r>
            <a:r>
              <a:rPr dirty="0" lang="en-US" smtClean="0">
                <a:latin typeface="Times New Roman" panose="02020603050405020304" pitchFamily="18" charset="0"/>
                <a:cs typeface="Times New Roman" panose="02020603050405020304" pitchFamily="18" charset="0"/>
              </a:rPr>
              <a:t>  </a:t>
            </a:r>
            <a:endParaRPr dirty="0" lang="en-US">
              <a:latin typeface="Times New Roman" panose="02020603050405020304" pitchFamily="18" charset="0"/>
              <a:cs typeface="Times New Roman" panose="02020603050405020304" pitchFamily="18" charset="0"/>
            </a:endParaRPr>
          </a:p>
          <a:p>
            <a:pPr indent="0" marL="0">
              <a:buNone/>
            </a:pPr>
            <a:r>
              <a:rPr dirty="0" lang="en-US">
                <a:latin typeface="Times New Roman" panose="02020603050405020304" pitchFamily="18" charset="0"/>
                <a:cs typeface="Times New Roman" panose="02020603050405020304" pitchFamily="18" charset="0"/>
              </a:rPr>
              <a:t>      </a:t>
            </a:r>
          </a:p>
        </p:txBody>
      </p:sp>
    </p:spTree>
  </p:cSld>
  <p:clrMapOvr>
    <a:masterClrMapping/>
  </p:clrMapOvr>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8629" name="Content Placeholder 2"/>
          <p:cNvSpPr>
            <a:spLocks noGrp="1"/>
          </p:cNvSpPr>
          <p:nvPr>
            <p:ph idx="1"/>
          </p:nvPr>
        </p:nvSpPr>
        <p:spPr>
          <a:xfrm>
            <a:off x="0" y="0"/>
            <a:ext cx="12192000" cy="6858000"/>
          </a:xfrm>
        </p:spPr>
        <p:txBody>
          <a:bodyPr>
            <a:normAutofit/>
          </a:bodyPr>
          <a:p>
            <a:pPr indent="0" marL="0">
              <a:buNone/>
            </a:pPr>
            <a:r>
              <a:rPr dirty="0" lang="en-US">
                <a:latin typeface="Times New Roman" panose="02020603050405020304" pitchFamily="18" charset="0"/>
                <a:cs typeface="Times New Roman" panose="02020603050405020304" pitchFamily="18" charset="0"/>
              </a:rPr>
              <a:t> </a:t>
            </a:r>
            <a:r>
              <a:rPr dirty="0" lang="en-US" smtClean="0">
                <a:latin typeface="Times New Roman" panose="02020603050405020304" pitchFamily="18" charset="0"/>
                <a:cs typeface="Times New Roman" panose="02020603050405020304" pitchFamily="18" charset="0"/>
              </a:rPr>
              <a:t>    </a:t>
            </a:r>
            <a:endParaRPr dirty="0" lang="en-US">
              <a:latin typeface="Times New Roman" panose="02020603050405020304" pitchFamily="18" charset="0"/>
              <a:cs typeface="Times New Roman" panose="02020603050405020304" pitchFamily="18" charset="0"/>
            </a:endParaRPr>
          </a:p>
          <a:p>
            <a:pPr indent="0" marL="0">
              <a:buNone/>
            </a:pPr>
            <a:r>
              <a:rPr dirty="0" lang="en-US">
                <a:latin typeface="Times New Roman" panose="02020603050405020304" pitchFamily="18" charset="0"/>
                <a:cs typeface="Times New Roman" panose="02020603050405020304" pitchFamily="18" charset="0"/>
              </a:rPr>
              <a:t> </a:t>
            </a:r>
            <a:r>
              <a:rPr dirty="0" lang="en-US" smtClean="0">
                <a:latin typeface="Times New Roman" panose="02020603050405020304" pitchFamily="18" charset="0"/>
                <a:cs typeface="Times New Roman" panose="02020603050405020304" pitchFamily="18" charset="0"/>
              </a:rPr>
              <a:t>(</a:t>
            </a:r>
            <a:r>
              <a:rPr dirty="0" lang="en-US">
                <a:latin typeface="Times New Roman" panose="02020603050405020304" pitchFamily="18" charset="0"/>
                <a:cs typeface="Times New Roman" panose="02020603050405020304" pitchFamily="18" charset="0"/>
              </a:rPr>
              <a:t>iii) Standard deviation </a:t>
            </a:r>
          </a:p>
          <a:p>
            <a:pPr indent="0" marL="0">
              <a:buNone/>
            </a:pPr>
            <a:r>
              <a:rPr dirty="0" lang="en-US">
                <a:latin typeface="Times New Roman" panose="02020603050405020304" pitchFamily="18" charset="0"/>
                <a:cs typeface="Times New Roman" panose="02020603050405020304" pitchFamily="18" charset="0"/>
              </a:rPr>
              <a:t>       </a:t>
            </a:r>
            <a:r>
              <a:rPr dirty="0" lang="en-US" smtClean="0">
                <a:latin typeface="Times New Roman" panose="02020603050405020304" pitchFamily="18" charset="0"/>
                <a:cs typeface="Times New Roman" panose="02020603050405020304" pitchFamily="18" charset="0"/>
              </a:rPr>
              <a:t>v1=</a:t>
            </a:r>
            <a:r>
              <a:rPr dirty="0" lang="en-US" err="1" smtClean="0">
                <a:latin typeface="Times New Roman" panose="02020603050405020304" pitchFamily="18" charset="0"/>
                <a:cs typeface="Times New Roman" panose="02020603050405020304" pitchFamily="18" charset="0"/>
              </a:rPr>
              <a:t>var</a:t>
            </a:r>
            <a:r>
              <a:rPr dirty="0" lang="en-US" smtClean="0">
                <a:latin typeface="Times New Roman" panose="02020603050405020304" pitchFamily="18" charset="0"/>
                <a:cs typeface="Times New Roman" panose="02020603050405020304" pitchFamily="18" charset="0"/>
              </a:rPr>
              <a:t>(x</a:t>
            </a:r>
            <a:r>
              <a:rPr dirty="0" lang="en-US">
                <a:latin typeface="Times New Roman" panose="02020603050405020304" pitchFamily="18" charset="0"/>
                <a:cs typeface="Times New Roman" panose="02020603050405020304" pitchFamily="18" charset="0"/>
              </a:rPr>
              <a:t>); #command for variance</a:t>
            </a:r>
          </a:p>
          <a:p>
            <a:pPr indent="0" marL="0">
              <a:buNone/>
            </a:pPr>
            <a:r>
              <a:rPr dirty="0" lang="en-US">
                <a:latin typeface="Times New Roman" panose="02020603050405020304" pitchFamily="18" charset="0"/>
                <a:cs typeface="Times New Roman" panose="02020603050405020304" pitchFamily="18" charset="0"/>
              </a:rPr>
              <a:t>       </a:t>
            </a:r>
            <a:r>
              <a:rPr dirty="0" lang="en-US" smtClean="0">
                <a:latin typeface="Times New Roman" panose="02020603050405020304" pitchFamily="18" charset="0"/>
                <a:cs typeface="Times New Roman" panose="02020603050405020304" pitchFamily="18" charset="0"/>
              </a:rPr>
              <a:t>v</a:t>
            </a:r>
            <a:r>
              <a:rPr dirty="0" lang="en-US">
                <a:latin typeface="Times New Roman" panose="02020603050405020304" pitchFamily="18" charset="0"/>
                <a:cs typeface="Times New Roman" panose="02020603050405020304" pitchFamily="18" charset="0"/>
              </a:rPr>
              <a:t>=(n-1)*v1/</a:t>
            </a:r>
            <a:r>
              <a:rPr dirty="0" lang="en-US" err="1">
                <a:latin typeface="Times New Roman" panose="02020603050405020304" pitchFamily="18" charset="0"/>
                <a:cs typeface="Times New Roman" panose="02020603050405020304" pitchFamily="18" charset="0"/>
              </a:rPr>
              <a:t>n;v</a:t>
            </a:r>
            <a:r>
              <a:rPr dirty="0" lang="en-US">
                <a:latin typeface="Times New Roman" panose="02020603050405020304" pitchFamily="18" charset="0"/>
                <a:cs typeface="Times New Roman" panose="02020603050405020304" pitchFamily="18" charset="0"/>
              </a:rPr>
              <a:t> </a:t>
            </a:r>
          </a:p>
          <a:p>
            <a:pPr indent="0" marL="0">
              <a:buNone/>
            </a:pPr>
            <a:r>
              <a:rPr dirty="0" lang="en-US">
                <a:latin typeface="Times New Roman" panose="02020603050405020304" pitchFamily="18" charset="0"/>
                <a:cs typeface="Times New Roman" panose="02020603050405020304" pitchFamily="18" charset="0"/>
              </a:rPr>
              <a:t>       </a:t>
            </a:r>
            <a:r>
              <a:rPr dirty="0" lang="en-US" err="1" smtClean="0">
                <a:latin typeface="Times New Roman" panose="02020603050405020304" pitchFamily="18" charset="0"/>
                <a:cs typeface="Times New Roman" panose="02020603050405020304" pitchFamily="18" charset="0"/>
              </a:rPr>
              <a:t>sd</a:t>
            </a:r>
            <a:r>
              <a:rPr dirty="0" lang="en-US" smtClean="0">
                <a:latin typeface="Times New Roman" panose="02020603050405020304" pitchFamily="18" charset="0"/>
                <a:cs typeface="Times New Roman" panose="02020603050405020304" pitchFamily="18" charset="0"/>
              </a:rPr>
              <a:t>=v^0.5;sd                </a:t>
            </a:r>
            <a:r>
              <a:rPr dirty="0" lang="en-US">
                <a:latin typeface="Times New Roman" panose="02020603050405020304" pitchFamily="18" charset="0"/>
                <a:cs typeface="Times New Roman" panose="02020603050405020304" pitchFamily="18" charset="0"/>
              </a:rPr>
              <a:t>#command for standard deviation</a:t>
            </a:r>
          </a:p>
          <a:p>
            <a:pPr indent="0" marL="0">
              <a:buNone/>
            </a:pPr>
            <a:endParaRPr b="1" dirty="0" lang="en-US" smtClean="0">
              <a:latin typeface="Times New Roman" panose="02020603050405020304" pitchFamily="18" charset="0"/>
              <a:cs typeface="Times New Roman" panose="02020603050405020304" pitchFamily="18" charset="0"/>
            </a:endParaRPr>
          </a:p>
          <a:p>
            <a:pPr indent="0" marL="0">
              <a:buNone/>
            </a:pPr>
            <a:r>
              <a:rPr b="1" dirty="0" lang="en-US" err="1" smtClean="0">
                <a:latin typeface="Times New Roman" panose="02020603050405020304" pitchFamily="18" charset="0"/>
                <a:cs typeface="Times New Roman" panose="02020603050405020304" pitchFamily="18" charset="0"/>
              </a:rPr>
              <a:t>Excercise</a:t>
            </a:r>
            <a:endParaRPr dirty="0" lang="en-US">
              <a:latin typeface="Times New Roman" panose="02020603050405020304" pitchFamily="18" charset="0"/>
              <a:cs typeface="Times New Roman" panose="02020603050405020304" pitchFamily="18" charset="0"/>
            </a:endParaRPr>
          </a:p>
          <a:p>
            <a:pPr indent="0" marL="0">
              <a:buNone/>
            </a:pPr>
            <a:r>
              <a:rPr b="1" dirty="0" lang="en-US">
                <a:latin typeface="Times New Roman" panose="02020603050405020304" pitchFamily="18" charset="0"/>
                <a:cs typeface="Times New Roman" panose="02020603050405020304" pitchFamily="18" charset="0"/>
              </a:rPr>
              <a:t>Example-1:</a:t>
            </a:r>
          </a:p>
          <a:p>
            <a:pPr indent="0" marL="0">
              <a:buNone/>
            </a:pPr>
            <a:r>
              <a:rPr dirty="0" lang="en-US">
                <a:latin typeface="Times New Roman" panose="02020603050405020304" pitchFamily="18" charset="0"/>
                <a:cs typeface="Times New Roman" panose="02020603050405020304" pitchFamily="18" charset="0"/>
              </a:rPr>
              <a:t>Represent the following data on the lengths of stay in short term hospitals by 21 randomly selected patients using histogram.</a:t>
            </a:r>
          </a:p>
          <a:p>
            <a:pPr indent="0" marL="0">
              <a:buNone/>
            </a:pPr>
            <a:r>
              <a:rPr dirty="0" lang="en-US">
                <a:latin typeface="Times New Roman" panose="02020603050405020304" pitchFamily="18" charset="0"/>
                <a:cs typeface="Times New Roman" panose="02020603050405020304" pitchFamily="18" charset="0"/>
              </a:rPr>
              <a:t> 4, 4, 12, 18, 9, 6, 12, 3, 6, 15, 7, 3, 55, 1, 10, 13, 5, 7, 1, 23, 9</a:t>
            </a:r>
            <a:r>
              <a:rPr dirty="0" lang="en-US" smtClean="0">
                <a:latin typeface="Times New Roman" panose="02020603050405020304" pitchFamily="18" charset="0"/>
                <a:cs typeface="Times New Roman" panose="02020603050405020304" pitchFamily="18" charset="0"/>
              </a:rPr>
              <a:t>.</a:t>
            </a:r>
          </a:p>
          <a:p>
            <a:pPr indent="0" marL="0">
              <a:buNone/>
            </a:pPr>
            <a:endParaRPr dirty="0" lang="en-US">
              <a:latin typeface="Times New Roman" panose="02020603050405020304" pitchFamily="18" charset="0"/>
              <a:cs typeface="Times New Roman" panose="02020603050405020304" pitchFamily="18" charset="0"/>
            </a:endParaRPr>
          </a:p>
          <a:p>
            <a:pPr indent="0" marL="0">
              <a:buNone/>
            </a:pPr>
            <a:r>
              <a:rPr b="1" dirty="0" lang="en-US">
                <a:latin typeface="Times New Roman" panose="02020603050405020304" pitchFamily="18" charset="0"/>
                <a:cs typeface="Times New Roman" panose="02020603050405020304" pitchFamily="18" charset="0"/>
              </a:rPr>
              <a:t>Example-2:</a:t>
            </a:r>
          </a:p>
          <a:p>
            <a:pPr indent="0" marL="0">
              <a:buNone/>
            </a:pPr>
            <a:r>
              <a:rPr dirty="0" lang="en-US">
                <a:latin typeface="Times New Roman" panose="02020603050405020304" pitchFamily="18" charset="0"/>
                <a:cs typeface="Times New Roman" panose="02020603050405020304" pitchFamily="18" charset="0"/>
              </a:rPr>
              <a:t>Calculate the mean</a:t>
            </a:r>
            <a:r>
              <a:rPr dirty="0" lang="en-US" smtClean="0">
                <a:latin typeface="Times New Roman" panose="02020603050405020304" pitchFamily="18" charset="0"/>
                <a:cs typeface="Times New Roman" panose="02020603050405020304" pitchFamily="18" charset="0"/>
              </a:rPr>
              <a:t>, mode </a:t>
            </a:r>
            <a:r>
              <a:rPr dirty="0" lang="en-US">
                <a:latin typeface="Times New Roman" panose="02020603050405020304" pitchFamily="18" charset="0"/>
                <a:cs typeface="Times New Roman" panose="02020603050405020304" pitchFamily="18" charset="0"/>
              </a:rPr>
              <a:t>and median from the following data of the heights in inches of a group of students: </a:t>
            </a:r>
            <a:r>
              <a:rPr dirty="0" lang="en-US" smtClean="0">
                <a:latin typeface="Times New Roman" panose="02020603050405020304" pitchFamily="18" charset="0"/>
                <a:cs typeface="Times New Roman" panose="02020603050405020304" pitchFamily="18" charset="0"/>
              </a:rPr>
              <a:t>61,62,63,61,63,64,60,65,64,64,64,66,64 </a:t>
            </a:r>
          </a:p>
          <a:p>
            <a:pPr indent="0" marL="0">
              <a:buNone/>
            </a:pP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Find </a:t>
            </a:r>
            <a:r>
              <a:rPr dirty="0" lang="en-US">
                <a:latin typeface="Times New Roman" panose="02020603050405020304" pitchFamily="18" charset="0"/>
                <a:cs typeface="Times New Roman" panose="02020603050405020304" pitchFamily="18" charset="0"/>
              </a:rPr>
              <a:t>the mean, mode and median of the combined group. Also find standard deviation of the combined data.</a:t>
            </a:r>
          </a:p>
          <a:p>
            <a:pPr indent="0" marL="0">
              <a:buNone/>
            </a:pPr>
            <a:endParaRPr dirty="0" lang="en-US">
              <a:latin typeface="Times New Roman" panose="02020603050405020304" pitchFamily="18" charset="0"/>
              <a:cs typeface="Times New Roman" panose="02020603050405020304" pitchFamily="18" charset="0"/>
            </a:endParaRPr>
          </a:p>
        </p:txBody>
      </p:sp>
    </p:spTree>
  </p:cSld>
  <p:clrMapOvr>
    <a:masterClrMapping/>
  </p:clrMapOvr>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92" name=""/>
        <p:cNvGrpSpPr/>
        <p:nvPr/>
      </p:nvGrpSpPr>
      <p:grpSpPr>
        <a:xfrm>
          <a:off x="0" y="0"/>
          <a:ext cx="0" cy="0"/>
          <a:chOff x="0" y="0"/>
          <a:chExt cx="0" cy="0"/>
        </a:xfrm>
      </p:grpSpPr>
      <p:sp>
        <p:nvSpPr>
          <p:cNvPr id="1048630" name="Content Placeholder 2"/>
          <p:cNvSpPr>
            <a:spLocks noGrp="1"/>
          </p:cNvSpPr>
          <p:nvPr>
            <p:ph idx="1"/>
          </p:nvPr>
        </p:nvSpPr>
        <p:spPr>
          <a:xfrm>
            <a:off x="0" y="0"/>
            <a:ext cx="12192000" cy="6176963"/>
          </a:xfrm>
        </p:spPr>
        <p:txBody>
          <a:bodyPr>
            <a:normAutofit/>
          </a:bodyPr>
          <a:p>
            <a:pPr indent="0" marL="0">
              <a:buNone/>
            </a:pPr>
            <a:r>
              <a:rPr b="1" dirty="0" lang="en-US">
                <a:latin typeface="Times New Roman" panose="02020603050405020304" pitchFamily="18" charset="0"/>
                <a:cs typeface="Times New Roman" panose="02020603050405020304" pitchFamily="18" charset="0"/>
              </a:rPr>
              <a:t>Using R, drawing scatter </a:t>
            </a:r>
            <a:r>
              <a:rPr b="1" dirty="0" lang="en-US" err="1">
                <a:latin typeface="Times New Roman" panose="02020603050405020304" pitchFamily="18" charset="0"/>
                <a:cs typeface="Times New Roman" panose="02020603050405020304" pitchFamily="18" charset="0"/>
              </a:rPr>
              <a:t>Plots,Line</a:t>
            </a:r>
            <a:r>
              <a:rPr b="1" dirty="0" lang="en-US">
                <a:latin typeface="Times New Roman" panose="02020603050405020304" pitchFamily="18" charset="0"/>
                <a:cs typeface="Times New Roman" panose="02020603050405020304" pitchFamily="18" charset="0"/>
              </a:rPr>
              <a:t> Plots, Bar Plots</a:t>
            </a:r>
            <a:endParaRPr dirty="0" lang="en-US">
              <a:latin typeface="Times New Roman" panose="02020603050405020304" pitchFamily="18" charset="0"/>
              <a:cs typeface="Times New Roman" panose="02020603050405020304" pitchFamily="18" charset="0"/>
            </a:endParaRPr>
          </a:p>
          <a:p>
            <a:pPr indent="0" marL="0">
              <a:buNone/>
            </a:pPr>
            <a:r>
              <a:rPr dirty="0" lang="en-US">
                <a:latin typeface="Times New Roman" panose="02020603050405020304" pitchFamily="18" charset="0"/>
                <a:cs typeface="Times New Roman" panose="02020603050405020304" pitchFamily="18" charset="0"/>
              </a:rPr>
              <a:t>Example 1: Represent the following information by an appropriate diagram </a:t>
            </a:r>
          </a:p>
          <a:p>
            <a:pPr indent="0" marL="0">
              <a:buNone/>
            </a:pPr>
            <a:endParaRPr dirty="0" lang="en-US">
              <a:latin typeface="Times New Roman" panose="02020603050405020304" pitchFamily="18" charset="0"/>
              <a:cs typeface="Times New Roman" panose="02020603050405020304" pitchFamily="18" charset="0"/>
            </a:endParaRPr>
          </a:p>
          <a:p>
            <a:pPr indent="0" marL="0">
              <a:buNone/>
            </a:pPr>
            <a:endParaRPr dirty="0" lang="en-US" smtClean="0">
              <a:latin typeface="Times New Roman" panose="02020603050405020304" pitchFamily="18" charset="0"/>
              <a:cs typeface="Times New Roman" panose="02020603050405020304" pitchFamily="18" charset="0"/>
            </a:endParaRPr>
          </a:p>
          <a:p>
            <a:pPr indent="0" marL="0">
              <a:buNone/>
            </a:pPr>
            <a:endParaRPr b="1" dirty="0" lang="en-US" smtClean="0">
              <a:latin typeface="Times New Roman" panose="02020603050405020304" pitchFamily="18" charset="0"/>
              <a:cs typeface="Times New Roman" panose="02020603050405020304" pitchFamily="18" charset="0"/>
            </a:endParaRPr>
          </a:p>
          <a:p>
            <a:pPr indent="0" marL="0">
              <a:buNone/>
            </a:pPr>
            <a:endParaRPr b="1" dirty="0" lang="en-US" smtClean="0">
              <a:latin typeface="Times New Roman" panose="02020603050405020304" pitchFamily="18" charset="0"/>
              <a:cs typeface="Times New Roman" panose="02020603050405020304" pitchFamily="18" charset="0"/>
            </a:endParaRPr>
          </a:p>
          <a:p>
            <a:pPr indent="0" marL="0">
              <a:buNone/>
            </a:pPr>
            <a:r>
              <a:rPr b="1" dirty="0" lang="en-US" err="1" smtClean="0">
                <a:latin typeface="Times New Roman" panose="02020603050405020304" pitchFamily="18" charset="0"/>
                <a:cs typeface="Times New Roman" panose="02020603050405020304" pitchFamily="18" charset="0"/>
              </a:rPr>
              <a:t>Soln</a:t>
            </a:r>
            <a:r>
              <a:rPr b="1" dirty="0" lang="en-US">
                <a:latin typeface="Times New Roman" panose="02020603050405020304" pitchFamily="18" charset="0"/>
                <a:cs typeface="Times New Roman" panose="02020603050405020304" pitchFamily="18" charset="0"/>
              </a:rPr>
              <a:t>: Simple Bar diagram R code</a:t>
            </a:r>
            <a:r>
              <a:rPr dirty="0" lang="en-US">
                <a:latin typeface="Times New Roman" panose="02020603050405020304" pitchFamily="18" charset="0"/>
                <a:cs typeface="Times New Roman" panose="02020603050405020304" pitchFamily="18" charset="0"/>
              </a:rPr>
              <a:t>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y=c</a:t>
            </a:r>
            <a:r>
              <a:rPr dirty="0" lang="en-US">
                <a:latin typeface="Times New Roman" panose="02020603050405020304" pitchFamily="18" charset="0"/>
                <a:cs typeface="Times New Roman" panose="02020603050405020304" pitchFamily="18" charset="0"/>
              </a:rPr>
              <a:t>("Pakistan","India","Israel","China","USA","France","Russia","Japan") </a:t>
            </a:r>
          </a:p>
          <a:p>
            <a:pPr indent="0" marL="0">
              <a:buNone/>
            </a:pPr>
            <a:r>
              <a:rPr dirty="0" lang="en-US" err="1">
                <a:latin typeface="Times New Roman" panose="02020603050405020304" pitchFamily="18" charset="0"/>
                <a:cs typeface="Times New Roman" panose="02020603050405020304" pitchFamily="18" charset="0"/>
              </a:rPr>
              <a:t>bir</a:t>
            </a:r>
            <a:r>
              <a:rPr dirty="0" lang="en-US">
                <a:latin typeface="Times New Roman" panose="02020603050405020304" pitchFamily="18" charset="0"/>
                <a:cs typeface="Times New Roman" panose="02020603050405020304" pitchFamily="18" charset="0"/>
              </a:rPr>
              <a:t>=c(40,29,21,19,16,13,11,10) </a:t>
            </a:r>
          </a:p>
          <a:p>
            <a:pPr indent="0" marL="0">
              <a:buNone/>
            </a:pPr>
            <a:r>
              <a:rPr dirty="0" lang="en-US" err="1" smtClean="0">
                <a:latin typeface="Times New Roman" panose="02020603050405020304" pitchFamily="18" charset="0"/>
                <a:cs typeface="Times New Roman" panose="02020603050405020304" pitchFamily="18" charset="0"/>
              </a:rPr>
              <a:t>barplot</a:t>
            </a:r>
            <a:r>
              <a:rPr dirty="0" lang="en-US" smtClean="0">
                <a:latin typeface="Times New Roman" panose="02020603050405020304" pitchFamily="18" charset="0"/>
                <a:cs typeface="Times New Roman" panose="02020603050405020304" pitchFamily="18" charset="0"/>
              </a:rPr>
              <a:t>(</a:t>
            </a:r>
            <a:r>
              <a:rPr dirty="0" lang="en-US" err="1" smtClean="0">
                <a:latin typeface="Times New Roman" panose="02020603050405020304" pitchFamily="18" charset="0"/>
                <a:cs typeface="Times New Roman" panose="02020603050405020304" pitchFamily="18" charset="0"/>
              </a:rPr>
              <a:t>bir,xlab</a:t>
            </a:r>
            <a:r>
              <a:rPr dirty="0" lang="en-US">
                <a:latin typeface="Times New Roman" panose="02020603050405020304" pitchFamily="18" charset="0"/>
                <a:cs typeface="Times New Roman" panose="02020603050405020304" pitchFamily="18" charset="0"/>
              </a:rPr>
              <a:t>="countries</a:t>
            </a:r>
            <a:r>
              <a:rPr dirty="0" lang="en-US" smtClean="0">
                <a:latin typeface="Times New Roman" panose="02020603050405020304" pitchFamily="18" charset="0"/>
                <a:cs typeface="Times New Roman" panose="02020603050405020304" pitchFamily="18" charset="0"/>
              </a:rPr>
              <a:t>",</a:t>
            </a:r>
            <a:r>
              <a:rPr dirty="0" lang="en-US" err="1" smtClean="0">
                <a:latin typeface="Times New Roman" panose="02020603050405020304" pitchFamily="18" charset="0"/>
                <a:cs typeface="Times New Roman" panose="02020603050405020304" pitchFamily="18" charset="0"/>
              </a:rPr>
              <a:t>ylab</a:t>
            </a:r>
            <a:r>
              <a:rPr dirty="0" lang="en-US">
                <a:latin typeface="Times New Roman" panose="02020603050405020304" pitchFamily="18" charset="0"/>
                <a:cs typeface="Times New Roman" panose="02020603050405020304" pitchFamily="18" charset="0"/>
              </a:rPr>
              <a:t>="Birthrates per '000",main="</a:t>
            </a:r>
            <a:r>
              <a:rPr dirty="0" lang="en-US" err="1">
                <a:latin typeface="Times New Roman" panose="02020603050405020304" pitchFamily="18" charset="0"/>
                <a:cs typeface="Times New Roman" panose="02020603050405020304" pitchFamily="18" charset="0"/>
              </a:rPr>
              <a:t>countrywise</a:t>
            </a:r>
            <a:r>
              <a:rPr dirty="0" lang="en-US">
                <a:latin typeface="Times New Roman" panose="02020603050405020304" pitchFamily="18" charset="0"/>
                <a:cs typeface="Times New Roman" panose="02020603050405020304" pitchFamily="18" charset="0"/>
              </a:rPr>
              <a:t> Birthrates", col="green</a:t>
            </a:r>
            <a:r>
              <a:rPr dirty="0" lang="en-US" smtClean="0">
                <a:latin typeface="Times New Roman" panose="02020603050405020304" pitchFamily="18" charset="0"/>
                <a:cs typeface="Times New Roman" panose="02020603050405020304" pitchFamily="18" charset="0"/>
              </a:rPr>
              <a:t>", </a:t>
            </a:r>
            <a:r>
              <a:rPr dirty="0" lang="en-US" err="1" smtClean="0">
                <a:latin typeface="Times New Roman" panose="02020603050405020304" pitchFamily="18" charset="0"/>
                <a:cs typeface="Times New Roman" panose="02020603050405020304" pitchFamily="18" charset="0"/>
              </a:rPr>
              <a:t>names.arg</a:t>
            </a:r>
            <a:r>
              <a:rPr dirty="0" lang="en-US" smtClean="0">
                <a:latin typeface="Times New Roman" panose="02020603050405020304" pitchFamily="18" charset="0"/>
                <a:cs typeface="Times New Roman" panose="02020603050405020304" pitchFamily="18" charset="0"/>
              </a:rPr>
              <a:t>=y</a:t>
            </a:r>
            <a:r>
              <a:rPr dirty="0" lang="en-US">
                <a:latin typeface="Times New Roman" panose="02020603050405020304" pitchFamily="18" charset="0"/>
                <a:cs typeface="Times New Roman" panose="02020603050405020304" pitchFamily="18" charset="0"/>
              </a:rPr>
              <a:t>)</a:t>
            </a:r>
          </a:p>
          <a:p>
            <a:pPr indent="0" marL="0">
              <a:buNone/>
            </a:pPr>
            <a:endParaRPr dirty="0" lang="en-US">
              <a:latin typeface="Times New Roman" panose="02020603050405020304" pitchFamily="18" charset="0"/>
              <a:cs typeface="Times New Roman" panose="02020603050405020304" pitchFamily="18" charset="0"/>
            </a:endParaRPr>
          </a:p>
        </p:txBody>
      </p:sp>
      <p:graphicFrame>
        <p:nvGraphicFramePr>
          <p:cNvPr id="4194305" name="Table 8"/>
          <p:cNvGraphicFramePr>
            <a:graphicFrameLocks noGrp="1"/>
          </p:cNvGraphicFramePr>
          <p:nvPr/>
        </p:nvGraphicFramePr>
        <p:xfrm>
          <a:off x="449942" y="1236371"/>
          <a:ext cx="11248569" cy="1333405"/>
        </p:xfrm>
        <a:graphic>
          <a:graphicData uri="http://schemas.openxmlformats.org/drawingml/2006/table">
            <a:tbl>
              <a:tblPr firstRow="1" firstCol="1" bandRow="1">
                <a:tableStyleId>{5940675A-B579-460E-94D1-54222C63F5DA}</a:tableStyleId>
              </a:tblPr>
              <a:tblGrid>
                <a:gridCol w="2327277"/>
                <a:gridCol w="1376445"/>
                <a:gridCol w="973898"/>
                <a:gridCol w="973899"/>
                <a:gridCol w="1217373"/>
                <a:gridCol w="1030085"/>
                <a:gridCol w="1179916"/>
                <a:gridCol w="1062874"/>
                <a:gridCol w="1106802"/>
              </a:tblGrid>
              <a:tr h="492157">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Country</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Pakistan</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India</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Israel</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China</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USA</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France</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Russia</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Japan</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r>
              <a:tr h="492157">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Birth </a:t>
                      </a:r>
                      <a:r>
                        <a:rPr dirty="0" sz="2400" lang="en-US" smtClean="0">
                          <a:effectLst/>
                          <a:latin typeface="Times New Roman" panose="02020603050405020304" pitchFamily="18" charset="0"/>
                          <a:cs typeface="Times New Roman" panose="02020603050405020304" pitchFamily="18" charset="0"/>
                        </a:rPr>
                        <a:t>rates(per’000)</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40</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29</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21</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19</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16</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13</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11</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10</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r>
            </a:tbl>
          </a:graphicData>
        </a:graphic>
      </p:graphicFrame>
    </p:spTree>
  </p:cSld>
  <p:clrMapOvr>
    <a:masterClrMapping/>
  </p:clrMapOvr>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93" name=""/>
        <p:cNvGrpSpPr/>
        <p:nvPr/>
      </p:nvGrpSpPr>
      <p:grpSpPr>
        <a:xfrm>
          <a:off x="0" y="0"/>
          <a:ext cx="0" cy="0"/>
          <a:chOff x="0" y="0"/>
          <a:chExt cx="0" cy="0"/>
        </a:xfrm>
      </p:grpSpPr>
      <p:sp>
        <p:nvSpPr>
          <p:cNvPr id="1048631" name="Content Placeholder 2"/>
          <p:cNvSpPr>
            <a:spLocks noGrp="1"/>
          </p:cNvSpPr>
          <p:nvPr>
            <p:ph idx="1"/>
          </p:nvPr>
        </p:nvSpPr>
        <p:spPr>
          <a:xfrm>
            <a:off x="-14514" y="-14515"/>
            <a:ext cx="12192000" cy="6872515"/>
          </a:xfrm>
        </p:spPr>
        <p:txBody>
          <a:bodyPr>
            <a:normAutofit/>
          </a:bodyPr>
          <a:p>
            <a:pPr indent="0" marL="0">
              <a:buNone/>
            </a:pPr>
            <a:r>
              <a:rPr dirty="0" lang="en-US">
                <a:latin typeface="Times New Roman" panose="02020603050405020304" pitchFamily="18" charset="0"/>
                <a:cs typeface="Times New Roman" panose="02020603050405020304" pitchFamily="18" charset="0"/>
              </a:rPr>
              <a:t>ii)Data on value of exports and imports (in </a:t>
            </a:r>
            <a:r>
              <a:rPr dirty="0" lang="en-US" err="1">
                <a:latin typeface="Times New Roman" panose="02020603050405020304" pitchFamily="18" charset="0"/>
                <a:cs typeface="Times New Roman" panose="02020603050405020304" pitchFamily="18" charset="0"/>
              </a:rPr>
              <a:t>crores</a:t>
            </a:r>
            <a:r>
              <a:rPr dirty="0" lang="en-US">
                <a:latin typeface="Times New Roman" panose="02020603050405020304" pitchFamily="18" charset="0"/>
                <a:cs typeface="Times New Roman" panose="02020603050405020304" pitchFamily="18" charset="0"/>
              </a:rPr>
              <a:t> of </a:t>
            </a:r>
            <a:r>
              <a:rPr dirty="0" lang="en-US" err="1">
                <a:latin typeface="Times New Roman" panose="02020603050405020304" pitchFamily="18" charset="0"/>
                <a:cs typeface="Times New Roman" panose="02020603050405020304" pitchFamily="18" charset="0"/>
              </a:rPr>
              <a:t>Rs</a:t>
            </a:r>
            <a:r>
              <a:rPr dirty="0" lang="en-US">
                <a:latin typeface="Times New Roman" panose="02020603050405020304" pitchFamily="18" charset="0"/>
                <a:cs typeface="Times New Roman" panose="02020603050405020304" pitchFamily="18" charset="0"/>
              </a:rPr>
              <a:t>.) are given below</a:t>
            </a:r>
            <a:r>
              <a:rPr dirty="0" lang="en-US" smtClean="0">
                <a:latin typeface="Times New Roman" panose="02020603050405020304" pitchFamily="18" charset="0"/>
                <a:cs typeface="Times New Roman" panose="02020603050405020304" pitchFamily="18" charset="0"/>
              </a:rPr>
              <a:t>:</a:t>
            </a:r>
          </a:p>
          <a:p>
            <a:pPr indent="0" marL="0">
              <a:buNone/>
            </a:pPr>
            <a:endParaRPr dirty="0" lang="en-US" smtClean="0">
              <a:latin typeface="Times New Roman" panose="02020603050405020304" pitchFamily="18" charset="0"/>
              <a:cs typeface="Times New Roman" panose="02020603050405020304" pitchFamily="18" charset="0"/>
            </a:endParaRPr>
          </a:p>
          <a:p>
            <a:pPr indent="0" marL="0">
              <a:buNone/>
            </a:pPr>
            <a:endParaRPr dirty="0" lang="en-US">
              <a:latin typeface="Times New Roman" panose="02020603050405020304" pitchFamily="18" charset="0"/>
              <a:cs typeface="Times New Roman" panose="02020603050405020304" pitchFamily="18" charset="0"/>
            </a:endParaRPr>
          </a:p>
          <a:p>
            <a:pPr indent="0" marL="0">
              <a:buNone/>
            </a:pPr>
            <a:endParaRPr b="1" dirty="0" lang="en-US" smtClean="0">
              <a:latin typeface="Times New Roman" panose="02020603050405020304" pitchFamily="18" charset="0"/>
              <a:cs typeface="Times New Roman" panose="02020603050405020304" pitchFamily="18" charset="0"/>
            </a:endParaRPr>
          </a:p>
          <a:p>
            <a:pPr indent="0" marL="0">
              <a:buNone/>
            </a:pPr>
            <a:endParaRPr b="1" dirty="0" lang="en-US" smtClean="0">
              <a:latin typeface="Times New Roman" panose="02020603050405020304" pitchFamily="18" charset="0"/>
              <a:cs typeface="Times New Roman" panose="02020603050405020304" pitchFamily="18" charset="0"/>
            </a:endParaRPr>
          </a:p>
          <a:p>
            <a:pPr indent="0" marL="0">
              <a:buNone/>
            </a:pPr>
            <a:endParaRPr b="1" dirty="0" lang="en-US" smtClean="0">
              <a:latin typeface="Times New Roman" panose="02020603050405020304" pitchFamily="18" charset="0"/>
              <a:cs typeface="Times New Roman" panose="02020603050405020304" pitchFamily="18" charset="0"/>
            </a:endParaRPr>
          </a:p>
          <a:p>
            <a:pPr indent="0" marL="0">
              <a:buNone/>
            </a:pPr>
            <a:r>
              <a:rPr b="1" dirty="0" lang="en-US" smtClean="0">
                <a:latin typeface="Times New Roman" panose="02020603050405020304" pitchFamily="18" charset="0"/>
                <a:cs typeface="Times New Roman" panose="02020603050405020304" pitchFamily="18" charset="0"/>
              </a:rPr>
              <a:t>Soln</a:t>
            </a:r>
            <a:r>
              <a:rPr b="1" dirty="0" lang="en-US">
                <a:latin typeface="Times New Roman" panose="02020603050405020304" pitchFamily="18" charset="0"/>
                <a:cs typeface="Times New Roman" panose="02020603050405020304" pitchFamily="18" charset="0"/>
              </a:rPr>
              <a:t>.: Multiple Bar diagram R-code </a:t>
            </a:r>
            <a:endParaRPr dirty="0" lang="en-US">
              <a:latin typeface="Times New Roman" panose="02020603050405020304" pitchFamily="18" charset="0"/>
              <a:cs typeface="Times New Roman" panose="02020603050405020304" pitchFamily="18" charset="0"/>
            </a:endParaRPr>
          </a:p>
          <a:p>
            <a:pPr indent="0" marL="0">
              <a:buNone/>
            </a:pPr>
            <a:r>
              <a:rPr dirty="0" lang="en-US">
                <a:latin typeface="Times New Roman" panose="02020603050405020304" pitchFamily="18" charset="0"/>
                <a:cs typeface="Times New Roman" panose="02020603050405020304" pitchFamily="18" charset="0"/>
              </a:rPr>
              <a:t>y=2001:2004</a:t>
            </a:r>
          </a:p>
          <a:p>
            <a:pPr indent="0" marL="0">
              <a:buNone/>
            </a:pPr>
            <a:r>
              <a:rPr dirty="0" lang="en-US">
                <a:latin typeface="Times New Roman" panose="02020603050405020304" pitchFamily="18" charset="0"/>
                <a:cs typeface="Times New Roman" panose="02020603050405020304" pitchFamily="18" charset="0"/>
              </a:rPr>
              <a:t> e=c(26,32,35,52) </a:t>
            </a:r>
          </a:p>
          <a:p>
            <a:pPr indent="0" marL="0">
              <a:buNone/>
            </a:pPr>
            <a:r>
              <a:rPr dirty="0" lang="en-US" err="1">
                <a:latin typeface="Times New Roman" panose="02020603050405020304" pitchFamily="18" charset="0"/>
                <a:cs typeface="Times New Roman" panose="02020603050405020304" pitchFamily="18" charset="0"/>
              </a:rPr>
              <a:t>i</a:t>
            </a:r>
            <a:r>
              <a:rPr dirty="0" lang="en-US">
                <a:latin typeface="Times New Roman" panose="02020603050405020304" pitchFamily="18" charset="0"/>
                <a:cs typeface="Times New Roman" panose="02020603050405020304" pitchFamily="18" charset="0"/>
              </a:rPr>
              <a:t>=c(35,40,48,50) </a:t>
            </a:r>
          </a:p>
          <a:p>
            <a:pPr indent="0" marL="0">
              <a:buNone/>
            </a:pPr>
            <a:r>
              <a:rPr dirty="0" lang="en-US">
                <a:latin typeface="Times New Roman" panose="02020603050405020304" pitchFamily="18" charset="0"/>
                <a:cs typeface="Times New Roman" panose="02020603050405020304" pitchFamily="18" charset="0"/>
              </a:rPr>
              <a:t>d1=</a:t>
            </a:r>
            <a:r>
              <a:rPr dirty="0" lang="en-US" err="1">
                <a:latin typeface="Times New Roman" panose="02020603050405020304" pitchFamily="18" charset="0"/>
                <a:cs typeface="Times New Roman" panose="02020603050405020304" pitchFamily="18" charset="0"/>
              </a:rPr>
              <a:t>cbind</a:t>
            </a:r>
            <a:r>
              <a:rPr dirty="0" lang="en-US">
                <a:latin typeface="Times New Roman" panose="02020603050405020304" pitchFamily="18" charset="0"/>
                <a:cs typeface="Times New Roman" panose="02020603050405020304" pitchFamily="18" charset="0"/>
              </a:rPr>
              <a:t>(</a:t>
            </a:r>
            <a:r>
              <a:rPr dirty="0" lang="en-US" err="1">
                <a:latin typeface="Times New Roman" panose="02020603050405020304" pitchFamily="18" charset="0"/>
                <a:cs typeface="Times New Roman" panose="02020603050405020304" pitchFamily="18" charset="0"/>
              </a:rPr>
              <a:t>e,i</a:t>
            </a:r>
            <a:r>
              <a:rPr dirty="0" lang="en-US">
                <a:latin typeface="Times New Roman" panose="02020603050405020304" pitchFamily="18" charset="0"/>
                <a:cs typeface="Times New Roman" panose="02020603050405020304" pitchFamily="18" charset="0"/>
              </a:rPr>
              <a:t>) </a:t>
            </a:r>
          </a:p>
          <a:p>
            <a:pPr indent="0" marL="0">
              <a:buNone/>
            </a:pPr>
            <a:r>
              <a:rPr dirty="0" lang="en-US" err="1">
                <a:latin typeface="Times New Roman" panose="02020603050405020304" pitchFamily="18" charset="0"/>
                <a:cs typeface="Times New Roman" panose="02020603050405020304" pitchFamily="18" charset="0"/>
              </a:rPr>
              <a:t>barplot</a:t>
            </a:r>
            <a:r>
              <a:rPr dirty="0" lang="en-US">
                <a:latin typeface="Times New Roman" panose="02020603050405020304" pitchFamily="18" charset="0"/>
                <a:cs typeface="Times New Roman" panose="02020603050405020304" pitchFamily="18" charset="0"/>
              </a:rPr>
              <a:t>(t(d1),beside=T</a:t>
            </a:r>
            <a:r>
              <a:rPr dirty="0" lang="en-US" smtClean="0">
                <a:latin typeface="Times New Roman" panose="02020603050405020304" pitchFamily="18" charset="0"/>
                <a:cs typeface="Times New Roman" panose="02020603050405020304" pitchFamily="18" charset="0"/>
              </a:rPr>
              <a:t>, main</a:t>
            </a:r>
            <a:r>
              <a:rPr dirty="0" lang="en-US">
                <a:latin typeface="Times New Roman" panose="02020603050405020304" pitchFamily="18" charset="0"/>
                <a:cs typeface="Times New Roman" panose="02020603050405020304" pitchFamily="18" charset="0"/>
              </a:rPr>
              <a:t>="</a:t>
            </a:r>
            <a:r>
              <a:rPr dirty="0" lang="en-US" err="1">
                <a:latin typeface="Times New Roman" panose="02020603050405020304" pitchFamily="18" charset="0"/>
                <a:cs typeface="Times New Roman" panose="02020603050405020304" pitchFamily="18" charset="0"/>
              </a:rPr>
              <a:t>Yearwise</a:t>
            </a:r>
            <a:r>
              <a:rPr dirty="0" lang="en-US">
                <a:latin typeface="Times New Roman" panose="02020603050405020304" pitchFamily="18" charset="0"/>
                <a:cs typeface="Times New Roman" panose="02020603050405020304" pitchFamily="18" charset="0"/>
              </a:rPr>
              <a:t> export </a:t>
            </a:r>
            <a:r>
              <a:rPr dirty="0" lang="en-US" smtClean="0">
                <a:latin typeface="Times New Roman" panose="02020603050405020304" pitchFamily="18" charset="0"/>
                <a:cs typeface="Times New Roman" panose="02020603050405020304" pitchFamily="18" charset="0"/>
              </a:rPr>
              <a:t>and Import", col=4:5,names.arg=y</a:t>
            </a:r>
            <a:r>
              <a:rPr dirty="0" lang="en-US">
                <a:latin typeface="Times New Roman" panose="02020603050405020304" pitchFamily="18" charset="0"/>
                <a:cs typeface="Times New Roman" panose="02020603050405020304" pitchFamily="18" charset="0"/>
              </a:rPr>
              <a:t>) </a:t>
            </a:r>
          </a:p>
          <a:p>
            <a:pPr indent="0" marL="0">
              <a:buNone/>
            </a:pPr>
            <a:endParaRPr dirty="0" lang="en-US" smtClean="0">
              <a:latin typeface="Times New Roman" panose="02020603050405020304" pitchFamily="18" charset="0"/>
              <a:cs typeface="Times New Roman" panose="02020603050405020304" pitchFamily="18" charset="0"/>
            </a:endParaRPr>
          </a:p>
        </p:txBody>
      </p:sp>
      <p:graphicFrame>
        <p:nvGraphicFramePr>
          <p:cNvPr id="4194306" name="Table 5"/>
          <p:cNvGraphicFramePr>
            <a:graphicFrameLocks noGrp="1"/>
          </p:cNvGraphicFramePr>
          <p:nvPr/>
        </p:nvGraphicFramePr>
        <p:xfrm>
          <a:off x="791545" y="547849"/>
          <a:ext cx="5406054" cy="2311465"/>
        </p:xfrm>
        <a:graphic>
          <a:graphicData uri="http://schemas.openxmlformats.org/drawingml/2006/table">
            <a:tbl>
              <a:tblPr firstRow="1" firstCol="1" bandRow="1">
                <a:tableStyleId>{5940675A-B579-460E-94D1-54222C63F5DA}</a:tableStyleId>
              </a:tblPr>
              <a:tblGrid>
                <a:gridCol w="1802018"/>
                <a:gridCol w="1802018"/>
                <a:gridCol w="1802018"/>
              </a:tblGrid>
              <a:tr h="462293">
                <a:tc>
                  <a:txBody>
                    <a:bodyPr/>
                    <a:p>
                      <a:pPr marL="0" marR="0">
                        <a:lnSpc>
                          <a:spcPct val="115000"/>
                        </a:lnSpc>
                        <a:spcBef>
                          <a:spcPts val="0"/>
                        </a:spcBef>
                        <a:spcAft>
                          <a:spcPts val="0"/>
                        </a:spcAft>
                      </a:pPr>
                      <a:r>
                        <a:rPr dirty="0" sz="2400" lang="en-US" smtClean="0">
                          <a:effectLst/>
                          <a:latin typeface="Times New Roman" panose="02020603050405020304" pitchFamily="18" charset="0"/>
                          <a:cs typeface="Times New Roman" panose="02020603050405020304" pitchFamily="18" charset="0"/>
                        </a:rPr>
                        <a:t>Year</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Export</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Import</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r>
              <a:tr h="462293">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2001</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sz="2400" lang="en-US">
                          <a:effectLst/>
                          <a:latin typeface="Times New Roman" panose="02020603050405020304" pitchFamily="18" charset="0"/>
                          <a:cs typeface="Times New Roman" panose="02020603050405020304" pitchFamily="18" charset="0"/>
                        </a:rPr>
                        <a:t>26</a:t>
                      </a:r>
                      <a:endParaRPr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35</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r>
              <a:tr h="462293">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2002</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sz="2400" lang="en-US">
                          <a:effectLst/>
                          <a:latin typeface="Times New Roman" panose="02020603050405020304" pitchFamily="18" charset="0"/>
                          <a:cs typeface="Times New Roman" panose="02020603050405020304" pitchFamily="18" charset="0"/>
                        </a:rPr>
                        <a:t>32</a:t>
                      </a:r>
                      <a:endParaRPr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40</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r>
              <a:tr h="462293">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2003</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sz="2400" lang="en-US">
                          <a:effectLst/>
                          <a:latin typeface="Times New Roman" panose="02020603050405020304" pitchFamily="18" charset="0"/>
                          <a:cs typeface="Times New Roman" panose="02020603050405020304" pitchFamily="18" charset="0"/>
                        </a:rPr>
                        <a:t>35</a:t>
                      </a:r>
                      <a:endParaRPr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48</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r>
              <a:tr h="462293">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2004</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52</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50</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r>
            </a:tbl>
          </a:graphicData>
        </a:graphic>
      </p:graphicFrame>
    </p:spTree>
  </p:cSld>
  <p:clrMapOvr>
    <a:masterClrMapping/>
  </p:clrMapOvr>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94" name=""/>
        <p:cNvGrpSpPr/>
        <p:nvPr/>
      </p:nvGrpSpPr>
      <p:grpSpPr>
        <a:xfrm>
          <a:off x="0" y="0"/>
          <a:ext cx="0" cy="0"/>
          <a:chOff x="0" y="0"/>
          <a:chExt cx="0" cy="0"/>
        </a:xfrm>
      </p:grpSpPr>
      <p:sp>
        <p:nvSpPr>
          <p:cNvPr id="1048632" name="Content Placeholder 2"/>
          <p:cNvSpPr>
            <a:spLocks noGrp="1"/>
          </p:cNvSpPr>
          <p:nvPr>
            <p:ph idx="1"/>
          </p:nvPr>
        </p:nvSpPr>
        <p:spPr>
          <a:xfrm>
            <a:off x="0" y="0"/>
            <a:ext cx="12192000" cy="6662057"/>
          </a:xfrm>
        </p:spPr>
        <p:txBody>
          <a:bodyPr>
            <a:normAutofit/>
          </a:bodyPr>
          <a:p>
            <a:pPr indent="0" marL="0">
              <a:buNone/>
            </a:pPr>
            <a:r>
              <a:rPr dirty="0" lang="en-US" smtClean="0">
                <a:latin typeface="Times New Roman" panose="02020603050405020304" pitchFamily="18" charset="0"/>
                <a:cs typeface="Times New Roman" panose="02020603050405020304" pitchFamily="18" charset="0"/>
              </a:rPr>
              <a:t>ii)Data on value of exports and imports (in </a:t>
            </a:r>
            <a:r>
              <a:rPr dirty="0" lang="en-US" err="1" smtClean="0">
                <a:latin typeface="Times New Roman" panose="02020603050405020304" pitchFamily="18" charset="0"/>
                <a:cs typeface="Times New Roman" panose="02020603050405020304" pitchFamily="18" charset="0"/>
              </a:rPr>
              <a:t>crores</a:t>
            </a:r>
            <a:r>
              <a:rPr dirty="0" lang="en-US" smtClean="0">
                <a:latin typeface="Times New Roman" panose="02020603050405020304" pitchFamily="18" charset="0"/>
                <a:cs typeface="Times New Roman" panose="02020603050405020304" pitchFamily="18" charset="0"/>
              </a:rPr>
              <a:t> of </a:t>
            </a:r>
            <a:r>
              <a:rPr dirty="0" lang="en-US" err="1" smtClean="0">
                <a:latin typeface="Times New Roman" panose="02020603050405020304" pitchFamily="18" charset="0"/>
                <a:cs typeface="Times New Roman" panose="02020603050405020304" pitchFamily="18" charset="0"/>
              </a:rPr>
              <a:t>Rs</a:t>
            </a:r>
            <a:r>
              <a:rPr dirty="0" lang="en-US" smtClean="0">
                <a:latin typeface="Times New Roman" panose="02020603050405020304" pitchFamily="18" charset="0"/>
                <a:cs typeface="Times New Roman" panose="02020603050405020304" pitchFamily="18" charset="0"/>
              </a:rPr>
              <a:t>.) are given below: </a:t>
            </a:r>
          </a:p>
          <a:p>
            <a:pPr indent="0" marL="0">
              <a:buNone/>
            </a:pPr>
            <a:endParaRPr dirty="0" lang="en-US" smtClean="0">
              <a:latin typeface="Times New Roman" panose="02020603050405020304" pitchFamily="18" charset="0"/>
              <a:cs typeface="Times New Roman" panose="02020603050405020304" pitchFamily="18" charset="0"/>
            </a:endParaRPr>
          </a:p>
          <a:p>
            <a:pPr indent="0" marL="0">
              <a:buNone/>
            </a:pPr>
            <a:endParaRPr dirty="0" lang="en-US">
              <a:latin typeface="Times New Roman" panose="02020603050405020304" pitchFamily="18" charset="0"/>
              <a:cs typeface="Times New Roman" panose="02020603050405020304" pitchFamily="18" charset="0"/>
            </a:endParaRPr>
          </a:p>
          <a:p>
            <a:endParaRPr b="1" dirty="0" lang="en-US" smtClean="0">
              <a:latin typeface="Times New Roman" panose="02020603050405020304" pitchFamily="18" charset="0"/>
              <a:cs typeface="Times New Roman" panose="02020603050405020304" pitchFamily="18" charset="0"/>
            </a:endParaRPr>
          </a:p>
          <a:p>
            <a:pPr indent="0" marL="0">
              <a:buNone/>
            </a:pPr>
            <a:endParaRPr b="1" dirty="0" lang="en-US" smtClean="0">
              <a:latin typeface="Times New Roman" panose="02020603050405020304" pitchFamily="18" charset="0"/>
              <a:cs typeface="Times New Roman" panose="02020603050405020304" pitchFamily="18" charset="0"/>
            </a:endParaRPr>
          </a:p>
          <a:p>
            <a:pPr indent="0" marL="0">
              <a:buNone/>
            </a:pPr>
            <a:endParaRPr b="1" dirty="0" lang="en-US" smtClean="0">
              <a:latin typeface="Times New Roman" panose="02020603050405020304" pitchFamily="18" charset="0"/>
              <a:cs typeface="Times New Roman" panose="02020603050405020304" pitchFamily="18" charset="0"/>
            </a:endParaRPr>
          </a:p>
          <a:p>
            <a:pPr indent="0" marL="0">
              <a:buNone/>
            </a:pPr>
            <a:r>
              <a:rPr b="1" dirty="0" lang="en-US" smtClean="0">
                <a:latin typeface="Times New Roman" panose="02020603050405020304" pitchFamily="18" charset="0"/>
                <a:cs typeface="Times New Roman" panose="02020603050405020304" pitchFamily="18" charset="0"/>
              </a:rPr>
              <a:t>Soln</a:t>
            </a:r>
            <a:r>
              <a:rPr b="1" dirty="0" lang="en-US">
                <a:latin typeface="Times New Roman" panose="02020603050405020304" pitchFamily="18" charset="0"/>
                <a:cs typeface="Times New Roman" panose="02020603050405020304" pitchFamily="18" charset="0"/>
              </a:rPr>
              <a:t>.: Subdivided Bar diagram R-code</a:t>
            </a:r>
            <a:endParaRPr dirty="0" lang="en-US">
              <a:latin typeface="Times New Roman" panose="02020603050405020304" pitchFamily="18" charset="0"/>
              <a:cs typeface="Times New Roman" panose="02020603050405020304" pitchFamily="18" charset="0"/>
            </a:endParaRPr>
          </a:p>
          <a:p>
            <a:pPr indent="0" marL="0">
              <a:buNone/>
            </a:pPr>
            <a:r>
              <a:rPr dirty="0" lang="en-US">
                <a:latin typeface="Times New Roman" panose="02020603050405020304" pitchFamily="18" charset="0"/>
                <a:cs typeface="Times New Roman" panose="02020603050405020304" pitchFamily="18" charset="0"/>
              </a:rPr>
              <a:t> y=2001:2004 </a:t>
            </a:r>
          </a:p>
          <a:p>
            <a:pPr indent="0" marL="0">
              <a:buNone/>
            </a:pPr>
            <a:r>
              <a:rPr dirty="0" lang="en-US">
                <a:latin typeface="Times New Roman" panose="02020603050405020304" pitchFamily="18" charset="0"/>
                <a:cs typeface="Times New Roman" panose="02020603050405020304" pitchFamily="18" charset="0"/>
              </a:rPr>
              <a:t>e=c(26,32,35,52)</a:t>
            </a:r>
          </a:p>
          <a:p>
            <a:pPr indent="0" marL="0">
              <a:buNone/>
            </a:pPr>
            <a:r>
              <a:rPr dirty="0" lang="en-US">
                <a:latin typeface="Times New Roman" panose="02020603050405020304" pitchFamily="18" charset="0"/>
                <a:cs typeface="Times New Roman" panose="02020603050405020304" pitchFamily="18" charset="0"/>
              </a:rPr>
              <a:t> </a:t>
            </a:r>
            <a:r>
              <a:rPr dirty="0" lang="en-US" err="1">
                <a:latin typeface="Times New Roman" panose="02020603050405020304" pitchFamily="18" charset="0"/>
                <a:cs typeface="Times New Roman" panose="02020603050405020304" pitchFamily="18" charset="0"/>
              </a:rPr>
              <a:t>i</a:t>
            </a:r>
            <a:r>
              <a:rPr dirty="0" lang="en-US">
                <a:latin typeface="Times New Roman" panose="02020603050405020304" pitchFamily="18" charset="0"/>
                <a:cs typeface="Times New Roman" panose="02020603050405020304" pitchFamily="18" charset="0"/>
              </a:rPr>
              <a:t>=c(35,40,48,50) </a:t>
            </a:r>
          </a:p>
          <a:p>
            <a:pPr indent="0" marL="0">
              <a:buNone/>
            </a:pPr>
            <a:r>
              <a:rPr dirty="0" lang="en-US">
                <a:latin typeface="Times New Roman" panose="02020603050405020304" pitchFamily="18" charset="0"/>
                <a:cs typeface="Times New Roman" panose="02020603050405020304" pitchFamily="18" charset="0"/>
              </a:rPr>
              <a:t>d1=</a:t>
            </a:r>
            <a:r>
              <a:rPr dirty="0" lang="en-US" err="1">
                <a:latin typeface="Times New Roman" panose="02020603050405020304" pitchFamily="18" charset="0"/>
                <a:cs typeface="Times New Roman" panose="02020603050405020304" pitchFamily="18" charset="0"/>
              </a:rPr>
              <a:t>cbind</a:t>
            </a:r>
            <a:r>
              <a:rPr dirty="0" lang="en-US">
                <a:latin typeface="Times New Roman" panose="02020603050405020304" pitchFamily="18" charset="0"/>
                <a:cs typeface="Times New Roman" panose="02020603050405020304" pitchFamily="18" charset="0"/>
              </a:rPr>
              <a:t>(</a:t>
            </a:r>
            <a:r>
              <a:rPr dirty="0" lang="en-US" err="1">
                <a:latin typeface="Times New Roman" panose="02020603050405020304" pitchFamily="18" charset="0"/>
                <a:cs typeface="Times New Roman" panose="02020603050405020304" pitchFamily="18" charset="0"/>
              </a:rPr>
              <a:t>e,i</a:t>
            </a:r>
            <a:r>
              <a:rPr dirty="0" lang="en-US">
                <a:latin typeface="Times New Roman" panose="02020603050405020304" pitchFamily="18" charset="0"/>
                <a:cs typeface="Times New Roman" panose="02020603050405020304" pitchFamily="18" charset="0"/>
              </a:rPr>
              <a:t>);</a:t>
            </a:r>
          </a:p>
          <a:p>
            <a:pPr indent="0" marL="0">
              <a:buNone/>
            </a:pPr>
            <a:r>
              <a:rPr dirty="0" lang="en-US">
                <a:latin typeface="Times New Roman" panose="02020603050405020304" pitchFamily="18" charset="0"/>
                <a:cs typeface="Times New Roman" panose="02020603050405020304" pitchFamily="18" charset="0"/>
              </a:rPr>
              <a:t> </a:t>
            </a:r>
            <a:r>
              <a:rPr dirty="0" lang="en-US" err="1">
                <a:latin typeface="Times New Roman" panose="02020603050405020304" pitchFamily="18" charset="0"/>
                <a:cs typeface="Times New Roman" panose="02020603050405020304" pitchFamily="18" charset="0"/>
              </a:rPr>
              <a:t>barplot</a:t>
            </a:r>
            <a:r>
              <a:rPr dirty="0" lang="en-US">
                <a:latin typeface="Times New Roman" panose="02020603050405020304" pitchFamily="18" charset="0"/>
                <a:cs typeface="Times New Roman" panose="02020603050405020304" pitchFamily="18" charset="0"/>
              </a:rPr>
              <a:t>(t(d1),main="</a:t>
            </a:r>
            <a:r>
              <a:rPr dirty="0" lang="en-US" err="1">
                <a:latin typeface="Times New Roman" panose="02020603050405020304" pitchFamily="18" charset="0"/>
                <a:cs typeface="Times New Roman" panose="02020603050405020304" pitchFamily="18" charset="0"/>
              </a:rPr>
              <a:t>Yearwise</a:t>
            </a:r>
            <a:r>
              <a:rPr dirty="0" lang="en-US">
                <a:latin typeface="Times New Roman" panose="02020603050405020304" pitchFamily="18" charset="0"/>
                <a:cs typeface="Times New Roman" panose="02020603050405020304" pitchFamily="18" charset="0"/>
              </a:rPr>
              <a:t> export and </a:t>
            </a:r>
            <a:r>
              <a:rPr dirty="0" lang="en-US" err="1">
                <a:latin typeface="Times New Roman" panose="02020603050405020304" pitchFamily="18" charset="0"/>
                <a:cs typeface="Times New Roman" panose="02020603050405020304" pitchFamily="18" charset="0"/>
              </a:rPr>
              <a:t>Import",col</a:t>
            </a:r>
            <a:r>
              <a:rPr dirty="0" lang="en-US">
                <a:latin typeface="Times New Roman" panose="02020603050405020304" pitchFamily="18" charset="0"/>
                <a:cs typeface="Times New Roman" panose="02020603050405020304" pitchFamily="18" charset="0"/>
              </a:rPr>
              <a:t>=4:5,names.arg=y) legend(locator(1),legend=c("</a:t>
            </a:r>
            <a:r>
              <a:rPr dirty="0" lang="en-US" err="1">
                <a:latin typeface="Times New Roman" panose="02020603050405020304" pitchFamily="18" charset="0"/>
                <a:cs typeface="Times New Roman" panose="02020603050405020304" pitchFamily="18" charset="0"/>
              </a:rPr>
              <a:t>Export","Import</a:t>
            </a:r>
            <a:r>
              <a:rPr dirty="0" lang="en-US">
                <a:latin typeface="Times New Roman" panose="02020603050405020304" pitchFamily="18" charset="0"/>
                <a:cs typeface="Times New Roman" panose="02020603050405020304" pitchFamily="18" charset="0"/>
              </a:rPr>
              <a:t>"),fill=4:5)</a:t>
            </a:r>
          </a:p>
          <a:p>
            <a:pPr indent="0" marL="0">
              <a:buNone/>
            </a:pPr>
            <a:endParaRPr dirty="0" lang="en-US" smtClean="0">
              <a:latin typeface="Times New Roman" panose="02020603050405020304" pitchFamily="18" charset="0"/>
              <a:cs typeface="Times New Roman" panose="02020603050405020304" pitchFamily="18" charset="0"/>
            </a:endParaRPr>
          </a:p>
        </p:txBody>
      </p:sp>
      <p:graphicFrame>
        <p:nvGraphicFramePr>
          <p:cNvPr id="4194307" name="Table 3"/>
          <p:cNvGraphicFramePr>
            <a:graphicFrameLocks noGrp="1"/>
          </p:cNvGraphicFramePr>
          <p:nvPr/>
        </p:nvGraphicFramePr>
        <p:xfrm>
          <a:off x="1283035" y="837660"/>
          <a:ext cx="5611250" cy="2181310"/>
        </p:xfrm>
        <a:graphic>
          <a:graphicData uri="http://schemas.openxmlformats.org/drawingml/2006/table">
            <a:tbl>
              <a:tblPr firstRow="1" firstCol="1" bandRow="1">
                <a:tableStyleId>{5940675A-B579-460E-94D1-54222C63F5DA}</a:tableStyleId>
              </a:tblPr>
              <a:tblGrid>
                <a:gridCol w="1588506"/>
                <a:gridCol w="2011372"/>
                <a:gridCol w="2011372"/>
              </a:tblGrid>
              <a:tr h="436262">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Year</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Export</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Import</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r>
              <a:tr h="436262">
                <a:tc>
                  <a:txBody>
                    <a:bodyPr/>
                    <a:p>
                      <a:pPr marL="0" marR="0">
                        <a:lnSpc>
                          <a:spcPct val="115000"/>
                        </a:lnSpc>
                        <a:spcBef>
                          <a:spcPts val="0"/>
                        </a:spcBef>
                        <a:spcAft>
                          <a:spcPts val="0"/>
                        </a:spcAft>
                      </a:pPr>
                      <a:r>
                        <a:rPr sz="2400" lang="en-US">
                          <a:effectLst/>
                          <a:latin typeface="Times New Roman" panose="02020603050405020304" pitchFamily="18" charset="0"/>
                          <a:cs typeface="Times New Roman" panose="02020603050405020304" pitchFamily="18" charset="0"/>
                        </a:rPr>
                        <a:t>2001</a:t>
                      </a:r>
                      <a:endParaRPr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sz="2400" lang="en-US">
                          <a:effectLst/>
                          <a:latin typeface="Times New Roman" panose="02020603050405020304" pitchFamily="18" charset="0"/>
                          <a:cs typeface="Times New Roman" panose="02020603050405020304" pitchFamily="18" charset="0"/>
                        </a:rPr>
                        <a:t>26</a:t>
                      </a:r>
                      <a:endParaRPr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35</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r>
              <a:tr h="436262">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2002</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sz="2400" lang="en-US">
                          <a:effectLst/>
                          <a:latin typeface="Times New Roman" panose="02020603050405020304" pitchFamily="18" charset="0"/>
                          <a:cs typeface="Times New Roman" panose="02020603050405020304" pitchFamily="18" charset="0"/>
                        </a:rPr>
                        <a:t>32</a:t>
                      </a:r>
                      <a:endParaRPr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40</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r>
              <a:tr h="436262">
                <a:tc>
                  <a:txBody>
                    <a:bodyPr/>
                    <a:p>
                      <a:pPr marL="0" marR="0">
                        <a:lnSpc>
                          <a:spcPct val="115000"/>
                        </a:lnSpc>
                        <a:spcBef>
                          <a:spcPts val="0"/>
                        </a:spcBef>
                        <a:spcAft>
                          <a:spcPts val="0"/>
                        </a:spcAft>
                      </a:pPr>
                      <a:r>
                        <a:rPr sz="2400" lang="en-US">
                          <a:effectLst/>
                          <a:latin typeface="Times New Roman" panose="02020603050405020304" pitchFamily="18" charset="0"/>
                          <a:cs typeface="Times New Roman" panose="02020603050405020304" pitchFamily="18" charset="0"/>
                        </a:rPr>
                        <a:t>2003</a:t>
                      </a:r>
                      <a:endParaRPr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sz="2400" lang="en-US">
                          <a:effectLst/>
                          <a:latin typeface="Times New Roman" panose="02020603050405020304" pitchFamily="18" charset="0"/>
                          <a:cs typeface="Times New Roman" panose="02020603050405020304" pitchFamily="18" charset="0"/>
                        </a:rPr>
                        <a:t>35</a:t>
                      </a:r>
                      <a:endParaRPr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48</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r>
              <a:tr h="436262">
                <a:tc>
                  <a:txBody>
                    <a:bodyPr/>
                    <a:p>
                      <a:pPr marL="0" marR="0">
                        <a:lnSpc>
                          <a:spcPct val="115000"/>
                        </a:lnSpc>
                        <a:spcBef>
                          <a:spcPts val="0"/>
                        </a:spcBef>
                        <a:spcAft>
                          <a:spcPts val="0"/>
                        </a:spcAft>
                      </a:pPr>
                      <a:r>
                        <a:rPr sz="2400" lang="en-US">
                          <a:effectLst/>
                          <a:latin typeface="Times New Roman" panose="02020603050405020304" pitchFamily="18" charset="0"/>
                          <a:cs typeface="Times New Roman" panose="02020603050405020304" pitchFamily="18" charset="0"/>
                        </a:rPr>
                        <a:t>2004</a:t>
                      </a:r>
                      <a:endParaRPr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sz="2400" lang="en-US">
                          <a:effectLst/>
                          <a:latin typeface="Times New Roman" panose="02020603050405020304" pitchFamily="18" charset="0"/>
                          <a:cs typeface="Times New Roman" panose="02020603050405020304" pitchFamily="18" charset="0"/>
                        </a:rPr>
                        <a:t>52</a:t>
                      </a:r>
                      <a:endParaRPr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50</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r>
            </a:tbl>
          </a:graphicData>
        </a:graphic>
      </p:graphicFrame>
    </p:spTree>
  </p:cSld>
  <p:clrMapOvr>
    <a:masterClrMapping/>
  </p:clrMapOvr>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95" name=""/>
        <p:cNvGrpSpPr/>
        <p:nvPr/>
      </p:nvGrpSpPr>
      <p:grpSpPr>
        <a:xfrm>
          <a:off x="0" y="0"/>
          <a:ext cx="0" cy="0"/>
          <a:chOff x="0" y="0"/>
          <a:chExt cx="0" cy="0"/>
        </a:xfrm>
      </p:grpSpPr>
      <p:sp>
        <p:nvSpPr>
          <p:cNvPr id="1048633" name="Content Placeholder 2"/>
          <p:cNvSpPr>
            <a:spLocks noGrp="1"/>
          </p:cNvSpPr>
          <p:nvPr>
            <p:ph idx="1"/>
          </p:nvPr>
        </p:nvSpPr>
        <p:spPr>
          <a:xfrm>
            <a:off x="0" y="103032"/>
            <a:ext cx="12192000" cy="6754968"/>
          </a:xfrm>
        </p:spPr>
        <p:txBody>
          <a:bodyPr>
            <a:normAutofit/>
          </a:bodyPr>
          <a:p>
            <a:pPr indent="0" marL="0">
              <a:buNone/>
            </a:pPr>
            <a:r>
              <a:rPr b="1" dirty="0" lang="en-US">
                <a:latin typeface="Times New Roman" panose="02020603050405020304" pitchFamily="18" charset="0"/>
                <a:cs typeface="Times New Roman" panose="02020603050405020304" pitchFamily="18" charset="0"/>
              </a:rPr>
              <a:t>Correlation, scattered plot and regression:</a:t>
            </a:r>
            <a:endParaRPr dirty="0" lang="en-US">
              <a:latin typeface="Times New Roman" panose="02020603050405020304" pitchFamily="18" charset="0"/>
              <a:cs typeface="Times New Roman" panose="02020603050405020304" pitchFamily="18" charset="0"/>
            </a:endParaRPr>
          </a:p>
          <a:p>
            <a:pPr indent="0" marL="0">
              <a:buNone/>
            </a:pPr>
            <a:r>
              <a:rPr dirty="0" lang="en-US">
                <a:latin typeface="Times New Roman" panose="02020603050405020304" pitchFamily="18" charset="0"/>
                <a:cs typeface="Times New Roman" panose="02020603050405020304" pitchFamily="18" charset="0"/>
              </a:rPr>
              <a:t>plot(</a:t>
            </a:r>
            <a:r>
              <a:rPr dirty="0" lang="en-US" err="1">
                <a:latin typeface="Times New Roman" panose="02020603050405020304" pitchFamily="18" charset="0"/>
                <a:cs typeface="Times New Roman" panose="02020603050405020304" pitchFamily="18" charset="0"/>
              </a:rPr>
              <a:t>x,y,main</a:t>
            </a:r>
            <a:r>
              <a:rPr dirty="0" lang="en-US">
                <a:latin typeface="Times New Roman" panose="02020603050405020304" pitchFamily="18" charset="0"/>
                <a:cs typeface="Times New Roman" panose="02020603050405020304" pitchFamily="18" charset="0"/>
              </a:rPr>
              <a:t>="Scatter plot",</a:t>
            </a:r>
            <a:r>
              <a:rPr dirty="0" lang="en-US" err="1">
                <a:latin typeface="Times New Roman" panose="02020603050405020304" pitchFamily="18" charset="0"/>
                <a:cs typeface="Times New Roman" panose="02020603050405020304" pitchFamily="18" charset="0"/>
              </a:rPr>
              <a:t>xlab</a:t>
            </a:r>
            <a:r>
              <a:rPr dirty="0" lang="en-US">
                <a:latin typeface="Times New Roman" panose="02020603050405020304" pitchFamily="18" charset="0"/>
                <a:cs typeface="Times New Roman" panose="02020603050405020304" pitchFamily="18" charset="0"/>
              </a:rPr>
              <a:t>="Heights(in inches)of father",</a:t>
            </a:r>
            <a:r>
              <a:rPr dirty="0" lang="en-US" err="1">
                <a:latin typeface="Times New Roman" panose="02020603050405020304" pitchFamily="18" charset="0"/>
                <a:cs typeface="Times New Roman" panose="02020603050405020304" pitchFamily="18" charset="0"/>
              </a:rPr>
              <a:t>ylab</a:t>
            </a:r>
            <a:r>
              <a:rPr dirty="0" lang="en-US">
                <a:latin typeface="Times New Roman" panose="02020603050405020304" pitchFamily="18" charset="0"/>
                <a:cs typeface="Times New Roman" panose="02020603050405020304" pitchFamily="18" charset="0"/>
              </a:rPr>
              <a:t>="</a:t>
            </a:r>
            <a:r>
              <a:rPr dirty="0" lang="en-US" smtClean="0">
                <a:latin typeface="Times New Roman" panose="02020603050405020304" pitchFamily="18" charset="0"/>
                <a:cs typeface="Times New Roman" panose="02020603050405020304" pitchFamily="18" charset="0"/>
              </a:rPr>
              <a:t>Heights(in inches)of </a:t>
            </a:r>
            <a:r>
              <a:rPr dirty="0" lang="en-US">
                <a:latin typeface="Times New Roman" panose="02020603050405020304" pitchFamily="18" charset="0"/>
                <a:cs typeface="Times New Roman" panose="02020603050405020304" pitchFamily="18" charset="0"/>
              </a:rPr>
              <a:t>sons")</a:t>
            </a:r>
          </a:p>
          <a:p>
            <a:pPr indent="0" marL="0">
              <a:buNone/>
            </a:pPr>
            <a:r>
              <a:rPr dirty="0" lang="en-US">
                <a:latin typeface="Times New Roman" panose="02020603050405020304" pitchFamily="18" charset="0"/>
                <a:cs typeface="Times New Roman" panose="02020603050405020304" pitchFamily="18" charset="0"/>
              </a:rPr>
              <a:t>r=</a:t>
            </a:r>
            <a:r>
              <a:rPr dirty="0" lang="en-US" err="1">
                <a:latin typeface="Times New Roman" panose="02020603050405020304" pitchFamily="18" charset="0"/>
                <a:cs typeface="Times New Roman" panose="02020603050405020304" pitchFamily="18" charset="0"/>
              </a:rPr>
              <a:t>cor</a:t>
            </a:r>
            <a:r>
              <a:rPr dirty="0" lang="en-US">
                <a:latin typeface="Times New Roman" panose="02020603050405020304" pitchFamily="18" charset="0"/>
                <a:cs typeface="Times New Roman" panose="02020603050405020304" pitchFamily="18" charset="0"/>
              </a:rPr>
              <a:t>(x);</a:t>
            </a:r>
            <a:r>
              <a:rPr b="1" dirty="0" lang="en-US">
                <a:latin typeface="Times New Roman" panose="02020603050405020304" pitchFamily="18" charset="0"/>
                <a:cs typeface="Times New Roman" panose="02020603050405020304" pitchFamily="18" charset="0"/>
              </a:rPr>
              <a:t> 	</a:t>
            </a:r>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 command for correlation</a:t>
            </a:r>
          </a:p>
          <a:p>
            <a:pPr indent="0" marL="0">
              <a:buNone/>
            </a:pPr>
            <a:r>
              <a:rPr dirty="0" lang="en-US" err="1">
                <a:latin typeface="Times New Roman" panose="02020603050405020304" pitchFamily="18" charset="0"/>
                <a:cs typeface="Times New Roman" panose="02020603050405020304" pitchFamily="18" charset="0"/>
              </a:rPr>
              <a:t>lr</a:t>
            </a:r>
            <a:r>
              <a:rPr dirty="0" lang="en-US">
                <a:latin typeface="Times New Roman" panose="02020603050405020304" pitchFamily="18" charset="0"/>
                <a:cs typeface="Times New Roman" panose="02020603050405020304" pitchFamily="18" charset="0"/>
              </a:rPr>
              <a:t>=lm(</a:t>
            </a:r>
            <a:r>
              <a:rPr dirty="0" lang="en-US" err="1">
                <a:latin typeface="Times New Roman" panose="02020603050405020304" pitchFamily="18" charset="0"/>
                <a:cs typeface="Times New Roman" panose="02020603050405020304" pitchFamily="18" charset="0"/>
              </a:rPr>
              <a:t>y~x</a:t>
            </a:r>
            <a:r>
              <a:rPr dirty="0" lang="en-US">
                <a:latin typeface="Times New Roman" panose="02020603050405020304" pitchFamily="18" charset="0"/>
                <a:cs typeface="Times New Roman" panose="02020603050405020304" pitchFamily="18" charset="0"/>
              </a:rPr>
              <a:t>); </a:t>
            </a:r>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command for regression</a:t>
            </a:r>
          </a:p>
          <a:p>
            <a:pPr indent="0" marL="0">
              <a:buNone/>
            </a:pPr>
            <a:r>
              <a:rPr dirty="0" lang="en-US" err="1">
                <a:latin typeface="Times New Roman" panose="02020603050405020304" pitchFamily="18" charset="0"/>
                <a:cs typeface="Times New Roman" panose="02020603050405020304" pitchFamily="18" charset="0"/>
              </a:rPr>
              <a:t>sr</a:t>
            </a:r>
            <a:r>
              <a:rPr dirty="0" lang="en-US">
                <a:latin typeface="Times New Roman" panose="02020603050405020304" pitchFamily="18" charset="0"/>
                <a:cs typeface="Times New Roman" panose="02020603050405020304" pitchFamily="18" charset="0"/>
              </a:rPr>
              <a:t>=summary(</a:t>
            </a:r>
            <a:r>
              <a:rPr dirty="0" lang="en-US" err="1">
                <a:latin typeface="Times New Roman" panose="02020603050405020304" pitchFamily="18" charset="0"/>
                <a:cs typeface="Times New Roman" panose="02020603050405020304" pitchFamily="18" charset="0"/>
              </a:rPr>
              <a:t>lr</a:t>
            </a:r>
            <a:r>
              <a:rPr dirty="0" lang="en-US">
                <a:latin typeface="Times New Roman" panose="02020603050405020304" pitchFamily="18" charset="0"/>
                <a:cs typeface="Times New Roman" panose="02020603050405020304" pitchFamily="18" charset="0"/>
              </a:rPr>
              <a:t>)</a:t>
            </a:r>
          </a:p>
          <a:p>
            <a:pPr indent="0" marL="0">
              <a:buNone/>
            </a:pPr>
            <a:r>
              <a:rPr dirty="0" lang="en-US">
                <a:latin typeface="Times New Roman" panose="02020603050405020304" pitchFamily="18" charset="0"/>
                <a:cs typeface="Times New Roman" panose="02020603050405020304" pitchFamily="18" charset="0"/>
              </a:rPr>
              <a:t>Example2: For the following data on heights(in inches) of fathers(X) and their sons(Y):</a:t>
            </a:r>
          </a:p>
          <a:p>
            <a:pPr indent="0" marL="0">
              <a:buNone/>
            </a:pPr>
            <a:endParaRPr dirty="0" lang="en-US" smtClean="0">
              <a:latin typeface="Times New Roman" panose="02020603050405020304" pitchFamily="18" charset="0"/>
              <a:cs typeface="Times New Roman" panose="02020603050405020304" pitchFamily="18" charset="0"/>
            </a:endParaRPr>
          </a:p>
          <a:p>
            <a:pPr indent="0" marL="0">
              <a:buNone/>
            </a:pPr>
            <a:endParaRPr dirty="0" lang="en-US" smtClean="0">
              <a:latin typeface="Times New Roman" panose="02020603050405020304" pitchFamily="18" charset="0"/>
              <a:cs typeface="Times New Roman" panose="02020603050405020304" pitchFamily="18" charset="0"/>
            </a:endParaRPr>
          </a:p>
          <a:p>
            <a:pPr indent="0" marL="0">
              <a:buNone/>
            </a:pP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x=c(65,66,67,67,68,69,70,72</a:t>
            </a:r>
            <a:r>
              <a:rPr dirty="0" lang="en-US">
                <a:latin typeface="Times New Roman" panose="02020603050405020304" pitchFamily="18" charset="0"/>
                <a:cs typeface="Times New Roman" panose="02020603050405020304" pitchFamily="18" charset="0"/>
              </a:rPr>
              <a:t>)</a:t>
            </a:r>
          </a:p>
          <a:p>
            <a:pPr indent="0" marL="0">
              <a:buNone/>
            </a:pPr>
            <a:r>
              <a:rPr dirty="0" lang="en-US">
                <a:latin typeface="Times New Roman" panose="02020603050405020304" pitchFamily="18" charset="0"/>
                <a:cs typeface="Times New Roman" panose="02020603050405020304" pitchFamily="18" charset="0"/>
              </a:rPr>
              <a:t> </a:t>
            </a:r>
            <a:r>
              <a:rPr dirty="0" lang="en-US" smtClean="0">
                <a:latin typeface="Times New Roman" panose="02020603050405020304" pitchFamily="18" charset="0"/>
                <a:cs typeface="Times New Roman" panose="02020603050405020304" pitchFamily="18" charset="0"/>
              </a:rPr>
              <a:t>y=c(67,68,65,68,72,72,69,71</a:t>
            </a:r>
            <a:r>
              <a:rPr dirty="0" lang="en-US">
                <a:latin typeface="Times New Roman" panose="02020603050405020304" pitchFamily="18" charset="0"/>
                <a:cs typeface="Times New Roman" panose="02020603050405020304" pitchFamily="18" charset="0"/>
              </a:rPr>
              <a:t>) </a:t>
            </a:r>
          </a:p>
          <a:p>
            <a:pPr indent="0" marL="0">
              <a:buNone/>
            </a:pPr>
            <a:r>
              <a:rPr dirty="0" lang="en-US">
                <a:latin typeface="Times New Roman" panose="02020603050405020304" pitchFamily="18" charset="0"/>
                <a:cs typeface="Times New Roman" panose="02020603050405020304" pitchFamily="18" charset="0"/>
              </a:rPr>
              <a:t>plot(</a:t>
            </a:r>
            <a:r>
              <a:rPr dirty="0" lang="en-US" err="1">
                <a:latin typeface="Times New Roman" panose="02020603050405020304" pitchFamily="18" charset="0"/>
                <a:cs typeface="Times New Roman" panose="02020603050405020304" pitchFamily="18" charset="0"/>
              </a:rPr>
              <a:t>x,y,main</a:t>
            </a:r>
            <a:r>
              <a:rPr dirty="0" lang="en-US">
                <a:latin typeface="Times New Roman" panose="02020603050405020304" pitchFamily="18" charset="0"/>
                <a:cs typeface="Times New Roman" panose="02020603050405020304" pitchFamily="18" charset="0"/>
              </a:rPr>
              <a:t>="Scatter plot",</a:t>
            </a:r>
            <a:r>
              <a:rPr dirty="0" lang="en-US" err="1">
                <a:latin typeface="Times New Roman" panose="02020603050405020304" pitchFamily="18" charset="0"/>
                <a:cs typeface="Times New Roman" panose="02020603050405020304" pitchFamily="18" charset="0"/>
              </a:rPr>
              <a:t>xlab</a:t>
            </a:r>
            <a:r>
              <a:rPr dirty="0" lang="en-US">
                <a:latin typeface="Times New Roman" panose="02020603050405020304" pitchFamily="18" charset="0"/>
                <a:cs typeface="Times New Roman" panose="02020603050405020304" pitchFamily="18" charset="0"/>
              </a:rPr>
              <a:t>="Heights(in inches)of father",</a:t>
            </a:r>
            <a:r>
              <a:rPr dirty="0" lang="en-US" err="1">
                <a:latin typeface="Times New Roman" panose="02020603050405020304" pitchFamily="18" charset="0"/>
                <a:cs typeface="Times New Roman" panose="02020603050405020304" pitchFamily="18" charset="0"/>
              </a:rPr>
              <a:t>ylab</a:t>
            </a:r>
            <a:r>
              <a:rPr dirty="0" lang="en-US">
                <a:latin typeface="Times New Roman" panose="02020603050405020304" pitchFamily="18" charset="0"/>
                <a:cs typeface="Times New Roman" panose="02020603050405020304" pitchFamily="18" charset="0"/>
              </a:rPr>
              <a:t>="Heights(in inches)of sons") </a:t>
            </a:r>
          </a:p>
          <a:p>
            <a:pPr indent="0" marL="0">
              <a:buNone/>
            </a:pPr>
            <a:r>
              <a:rPr dirty="0" lang="en-US">
                <a:latin typeface="Times New Roman" panose="02020603050405020304" pitchFamily="18" charset="0"/>
                <a:cs typeface="Times New Roman" panose="02020603050405020304" pitchFamily="18" charset="0"/>
              </a:rPr>
              <a:t>d=</a:t>
            </a:r>
            <a:r>
              <a:rPr dirty="0" lang="en-US" err="1">
                <a:latin typeface="Times New Roman" panose="02020603050405020304" pitchFamily="18" charset="0"/>
                <a:cs typeface="Times New Roman" panose="02020603050405020304" pitchFamily="18" charset="0"/>
              </a:rPr>
              <a:t>data.frame</a:t>
            </a:r>
            <a:r>
              <a:rPr dirty="0" lang="en-US">
                <a:latin typeface="Times New Roman" panose="02020603050405020304" pitchFamily="18" charset="0"/>
                <a:cs typeface="Times New Roman" panose="02020603050405020304" pitchFamily="18" charset="0"/>
              </a:rPr>
              <a:t>(</a:t>
            </a:r>
            <a:r>
              <a:rPr dirty="0" lang="en-US" err="1">
                <a:latin typeface="Times New Roman" panose="02020603050405020304" pitchFamily="18" charset="0"/>
                <a:cs typeface="Times New Roman" panose="02020603050405020304" pitchFamily="18" charset="0"/>
              </a:rPr>
              <a:t>x,y</a:t>
            </a:r>
            <a:r>
              <a:rPr dirty="0" lang="en-US">
                <a:latin typeface="Times New Roman" panose="02020603050405020304" pitchFamily="18" charset="0"/>
                <a:cs typeface="Times New Roman" panose="02020603050405020304" pitchFamily="18" charset="0"/>
              </a:rPr>
              <a:t>) </a:t>
            </a:r>
          </a:p>
          <a:p>
            <a:pPr indent="0" marL="0">
              <a:buNone/>
            </a:pPr>
            <a:r>
              <a:rPr dirty="0" lang="en-US">
                <a:latin typeface="Times New Roman" panose="02020603050405020304" pitchFamily="18" charset="0"/>
                <a:cs typeface="Times New Roman" panose="02020603050405020304" pitchFamily="18" charset="0"/>
              </a:rPr>
              <a:t>r=</a:t>
            </a:r>
            <a:r>
              <a:rPr dirty="0" lang="en-US" err="1">
                <a:latin typeface="Times New Roman" panose="02020603050405020304" pitchFamily="18" charset="0"/>
                <a:cs typeface="Times New Roman" panose="02020603050405020304" pitchFamily="18" charset="0"/>
              </a:rPr>
              <a:t>cor</a:t>
            </a:r>
            <a:r>
              <a:rPr dirty="0" lang="en-US">
                <a:latin typeface="Times New Roman" panose="02020603050405020304" pitchFamily="18" charset="0"/>
                <a:cs typeface="Times New Roman" panose="02020603050405020304" pitchFamily="18" charset="0"/>
              </a:rPr>
              <a:t>(d);r; # command for correlation </a:t>
            </a:r>
          </a:p>
          <a:p>
            <a:pPr indent="0" marL="0">
              <a:buNone/>
            </a:pPr>
            <a:r>
              <a:rPr dirty="0" lang="en-US" err="1">
                <a:latin typeface="Times New Roman" panose="02020603050405020304" pitchFamily="18" charset="0"/>
                <a:cs typeface="Times New Roman" panose="02020603050405020304" pitchFamily="18" charset="0"/>
              </a:rPr>
              <a:t>lr</a:t>
            </a:r>
            <a:r>
              <a:rPr dirty="0" lang="en-US">
                <a:latin typeface="Times New Roman" panose="02020603050405020304" pitchFamily="18" charset="0"/>
                <a:cs typeface="Times New Roman" panose="02020603050405020304" pitchFamily="18" charset="0"/>
              </a:rPr>
              <a:t>=lm(</a:t>
            </a:r>
            <a:r>
              <a:rPr dirty="0" lang="en-US" err="1">
                <a:latin typeface="Times New Roman" panose="02020603050405020304" pitchFamily="18" charset="0"/>
                <a:cs typeface="Times New Roman" panose="02020603050405020304" pitchFamily="18" charset="0"/>
              </a:rPr>
              <a:t>y~x</a:t>
            </a:r>
            <a:r>
              <a:rPr dirty="0" lang="en-US">
                <a:latin typeface="Times New Roman" panose="02020603050405020304" pitchFamily="18" charset="0"/>
                <a:cs typeface="Times New Roman" panose="02020603050405020304" pitchFamily="18" charset="0"/>
              </a:rPr>
              <a:t>); #command for regression</a:t>
            </a:r>
          </a:p>
          <a:p>
            <a:pPr indent="0" marL="0">
              <a:buNone/>
            </a:pPr>
            <a:r>
              <a:rPr dirty="0" lang="en-US">
                <a:latin typeface="Times New Roman" panose="02020603050405020304" pitchFamily="18" charset="0"/>
                <a:cs typeface="Times New Roman" panose="02020603050405020304" pitchFamily="18" charset="0"/>
              </a:rPr>
              <a:t> </a:t>
            </a:r>
            <a:r>
              <a:rPr dirty="0" lang="en-US" err="1">
                <a:latin typeface="Times New Roman" panose="02020603050405020304" pitchFamily="18" charset="0"/>
                <a:cs typeface="Times New Roman" panose="02020603050405020304" pitchFamily="18" charset="0"/>
              </a:rPr>
              <a:t>sr</a:t>
            </a:r>
            <a:r>
              <a:rPr dirty="0" lang="en-US">
                <a:latin typeface="Times New Roman" panose="02020603050405020304" pitchFamily="18" charset="0"/>
                <a:cs typeface="Times New Roman" panose="02020603050405020304" pitchFamily="18" charset="0"/>
              </a:rPr>
              <a:t>=summary(</a:t>
            </a:r>
            <a:r>
              <a:rPr dirty="0" lang="en-US" err="1">
                <a:latin typeface="Times New Roman" panose="02020603050405020304" pitchFamily="18" charset="0"/>
                <a:cs typeface="Times New Roman" panose="02020603050405020304" pitchFamily="18" charset="0"/>
              </a:rPr>
              <a:t>lr</a:t>
            </a:r>
            <a:r>
              <a:rPr dirty="0" lang="en-US">
                <a:latin typeface="Times New Roman" panose="02020603050405020304" pitchFamily="18" charset="0"/>
                <a:cs typeface="Times New Roman" panose="02020603050405020304" pitchFamily="18" charset="0"/>
              </a:rPr>
              <a:t>);</a:t>
            </a:r>
            <a:r>
              <a:rPr dirty="0" lang="en-US" err="1">
                <a:latin typeface="Times New Roman" panose="02020603050405020304" pitchFamily="18" charset="0"/>
                <a:cs typeface="Times New Roman" panose="02020603050405020304" pitchFamily="18" charset="0"/>
              </a:rPr>
              <a:t>sr</a:t>
            </a:r>
            <a:r>
              <a:rPr dirty="0" lang="en-US">
                <a:latin typeface="Times New Roman" panose="02020603050405020304" pitchFamily="18" charset="0"/>
                <a:cs typeface="Times New Roman" panose="02020603050405020304" pitchFamily="18" charset="0"/>
              </a:rPr>
              <a:t>; </a:t>
            </a:r>
          </a:p>
          <a:p>
            <a:pPr indent="0" marL="0">
              <a:buNone/>
            </a:pPr>
            <a:endParaRPr dirty="0" lang="en-US">
              <a:latin typeface="Times New Roman" panose="02020603050405020304" pitchFamily="18" charset="0"/>
              <a:cs typeface="Times New Roman" panose="02020603050405020304" pitchFamily="18" charset="0"/>
            </a:endParaRPr>
          </a:p>
        </p:txBody>
      </p:sp>
      <p:graphicFrame>
        <p:nvGraphicFramePr>
          <p:cNvPr id="4194308" name="Table 3"/>
          <p:cNvGraphicFramePr>
            <a:graphicFrameLocks noGrp="1"/>
          </p:cNvGraphicFramePr>
          <p:nvPr/>
        </p:nvGraphicFramePr>
        <p:xfrm>
          <a:off x="860488" y="2727296"/>
          <a:ext cx="6080760" cy="841248"/>
        </p:xfrm>
        <a:graphic>
          <a:graphicData uri="http://schemas.openxmlformats.org/drawingml/2006/table">
            <a:tbl>
              <a:tblPr firstRow="1" firstCol="1" bandRow="1">
                <a:tableStyleId>{5940675A-B579-460E-94D1-54222C63F5DA}</a:tableStyleId>
              </a:tblPr>
              <a:tblGrid>
                <a:gridCol w="675640"/>
                <a:gridCol w="675640"/>
                <a:gridCol w="675640"/>
                <a:gridCol w="675640"/>
                <a:gridCol w="675640"/>
                <a:gridCol w="675640"/>
                <a:gridCol w="675640"/>
                <a:gridCol w="675640"/>
                <a:gridCol w="675640"/>
              </a:tblGrid>
              <a:tr h="0">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x</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65</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66</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67</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67</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68</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69</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7</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72</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r>
              <a:tr h="0">
                <a:tc>
                  <a:txBody>
                    <a:bodyPr/>
                    <a:p>
                      <a:pPr marL="0" marR="0">
                        <a:lnSpc>
                          <a:spcPct val="115000"/>
                        </a:lnSpc>
                        <a:spcBef>
                          <a:spcPts val="0"/>
                        </a:spcBef>
                        <a:spcAft>
                          <a:spcPts val="0"/>
                        </a:spcAft>
                      </a:pPr>
                      <a:r>
                        <a:rPr sz="2400" lang="en-US">
                          <a:effectLst/>
                          <a:latin typeface="Times New Roman" panose="02020603050405020304" pitchFamily="18" charset="0"/>
                          <a:cs typeface="Times New Roman" panose="02020603050405020304" pitchFamily="18" charset="0"/>
                        </a:rPr>
                        <a:t>y</a:t>
                      </a:r>
                      <a:endParaRPr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sz="2400" lang="en-US">
                          <a:effectLst/>
                          <a:latin typeface="Times New Roman" panose="02020603050405020304" pitchFamily="18" charset="0"/>
                          <a:cs typeface="Times New Roman" panose="02020603050405020304" pitchFamily="18" charset="0"/>
                        </a:rPr>
                        <a:t>67</a:t>
                      </a:r>
                      <a:endParaRPr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sz="2400" lang="en-US">
                          <a:effectLst/>
                          <a:latin typeface="Times New Roman" panose="02020603050405020304" pitchFamily="18" charset="0"/>
                          <a:cs typeface="Times New Roman" panose="02020603050405020304" pitchFamily="18" charset="0"/>
                        </a:rPr>
                        <a:t>68</a:t>
                      </a:r>
                      <a:endParaRPr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sz="2400" lang="en-US">
                          <a:effectLst/>
                          <a:latin typeface="Times New Roman" panose="02020603050405020304" pitchFamily="18" charset="0"/>
                          <a:cs typeface="Times New Roman" panose="02020603050405020304" pitchFamily="18" charset="0"/>
                        </a:rPr>
                        <a:t>65</a:t>
                      </a:r>
                      <a:endParaRPr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sz="2400" lang="en-US">
                          <a:effectLst/>
                          <a:latin typeface="Times New Roman" panose="02020603050405020304" pitchFamily="18" charset="0"/>
                          <a:cs typeface="Times New Roman" panose="02020603050405020304" pitchFamily="18" charset="0"/>
                        </a:rPr>
                        <a:t>68</a:t>
                      </a:r>
                      <a:endParaRPr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sz="2400" lang="en-US">
                          <a:effectLst/>
                          <a:latin typeface="Times New Roman" panose="02020603050405020304" pitchFamily="18" charset="0"/>
                          <a:cs typeface="Times New Roman" panose="02020603050405020304" pitchFamily="18" charset="0"/>
                        </a:rPr>
                        <a:t>72</a:t>
                      </a:r>
                      <a:endParaRPr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sz="2400" lang="en-US">
                          <a:effectLst/>
                          <a:latin typeface="Times New Roman" panose="02020603050405020304" pitchFamily="18" charset="0"/>
                          <a:cs typeface="Times New Roman" panose="02020603050405020304" pitchFamily="18" charset="0"/>
                        </a:rPr>
                        <a:t>72</a:t>
                      </a:r>
                      <a:endParaRPr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sz="2400" lang="en-US">
                          <a:effectLst/>
                          <a:latin typeface="Times New Roman" panose="02020603050405020304" pitchFamily="18" charset="0"/>
                          <a:cs typeface="Times New Roman" panose="02020603050405020304" pitchFamily="18" charset="0"/>
                        </a:rPr>
                        <a:t>69</a:t>
                      </a:r>
                      <a:endParaRPr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p>
                      <a:pPr marL="0" marR="0">
                        <a:lnSpc>
                          <a:spcPct val="115000"/>
                        </a:lnSpc>
                        <a:spcBef>
                          <a:spcPts val="0"/>
                        </a:spcBef>
                        <a:spcAft>
                          <a:spcPts val="0"/>
                        </a:spcAft>
                      </a:pPr>
                      <a:r>
                        <a:rPr dirty="0" sz="2400" lang="en-US">
                          <a:effectLst/>
                          <a:latin typeface="Times New Roman" panose="02020603050405020304" pitchFamily="18" charset="0"/>
                          <a:cs typeface="Times New Roman" panose="02020603050405020304" pitchFamily="18" charset="0"/>
                        </a:rPr>
                        <a:t>71</a:t>
                      </a:r>
                      <a:endParaRPr dirty="0" sz="2400" lang="en-US">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r>
            </a:tbl>
          </a:graphicData>
        </a:graphic>
      </p:graphicFrame>
    </p:spTree>
  </p:cSld>
  <p:clrMapOvr>
    <a:masterClrMapping/>
  </p:clrMapOvr>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96" name=""/>
        <p:cNvGrpSpPr/>
        <p:nvPr/>
      </p:nvGrpSpPr>
      <p:grpSpPr>
        <a:xfrm>
          <a:off x="0" y="0"/>
          <a:ext cx="0" cy="0"/>
          <a:chOff x="0" y="0"/>
          <a:chExt cx="0" cy="0"/>
        </a:xfrm>
      </p:grpSpPr>
      <p:sp>
        <p:nvSpPr>
          <p:cNvPr id="1048634" name="Content Placeholder 2"/>
          <p:cNvSpPr>
            <a:spLocks noGrp="1"/>
          </p:cNvSpPr>
          <p:nvPr>
            <p:ph idx="1"/>
          </p:nvPr>
        </p:nvSpPr>
        <p:spPr>
          <a:xfrm>
            <a:off x="-1" y="0"/>
            <a:ext cx="12061371" cy="6858000"/>
          </a:xfrm>
        </p:spPr>
        <p:txBody>
          <a:bodyPr>
            <a:normAutofit lnSpcReduction="10000"/>
          </a:bodyPr>
          <a:p>
            <a:pPr indent="0" marL="0">
              <a:buNone/>
            </a:pPr>
            <a:r>
              <a:rPr dirty="0" lang="en-US" smtClean="0">
                <a:latin typeface="Times New Roman" panose="02020603050405020304" pitchFamily="18" charset="0"/>
                <a:cs typeface="Times New Roman" panose="02020603050405020304" pitchFamily="18" charset="0"/>
              </a:rPr>
              <a:t>Ex. 2.The </a:t>
            </a:r>
            <a:r>
              <a:rPr dirty="0" lang="en-US">
                <a:latin typeface="Times New Roman" panose="02020603050405020304" pitchFamily="18" charset="0"/>
                <a:cs typeface="Times New Roman" panose="02020603050405020304" pitchFamily="18" charset="0"/>
              </a:rPr>
              <a:t>following data give the marks obtained by 10 students in economics and </a:t>
            </a:r>
            <a:r>
              <a:rPr dirty="0" lang="en-US" smtClean="0">
                <a:latin typeface="Times New Roman" panose="02020603050405020304" pitchFamily="18" charset="0"/>
                <a:cs typeface="Times New Roman" panose="02020603050405020304" pitchFamily="18" charset="0"/>
              </a:rPr>
              <a:t>   statistics</a:t>
            </a:r>
            <a:r>
              <a:rPr dirty="0" lang="en-US">
                <a:latin typeface="Times New Roman" panose="02020603050405020304" pitchFamily="18" charset="0"/>
                <a:cs typeface="Times New Roman" panose="02020603050405020304" pitchFamily="18" charset="0"/>
              </a:rPr>
              <a:t>. Draw scatter plot and interpret </a:t>
            </a:r>
            <a:r>
              <a:rPr dirty="0" lang="en-US" smtClean="0">
                <a:latin typeface="Times New Roman" panose="02020603050405020304" pitchFamily="18" charset="0"/>
                <a:cs typeface="Times New Roman" panose="02020603050405020304" pitchFamily="18" charset="0"/>
              </a:rPr>
              <a:t>it.</a:t>
            </a:r>
          </a:p>
          <a:p>
            <a:pPr indent="0" marL="0">
              <a:buNone/>
            </a:pPr>
            <a:r>
              <a:rPr dirty="0" lang="en-US" smtClean="0">
                <a:latin typeface="Times New Roman" panose="02020603050405020304" pitchFamily="18" charset="0"/>
                <a:cs typeface="Times New Roman" panose="02020603050405020304" pitchFamily="18" charset="0"/>
              </a:rPr>
              <a:t>      Economics </a:t>
            </a:r>
            <a:r>
              <a:rPr dirty="0" lang="en-US">
                <a:latin typeface="Times New Roman" panose="02020603050405020304" pitchFamily="18" charset="0"/>
                <a:cs typeface="Times New Roman" panose="02020603050405020304" pitchFamily="18" charset="0"/>
              </a:rPr>
              <a:t>: 65 </a:t>
            </a:r>
            <a:r>
              <a:rPr dirty="0" lang="en-US" smtClean="0">
                <a:latin typeface="Times New Roman" panose="02020603050405020304" pitchFamily="18" charset="0"/>
                <a:cs typeface="Times New Roman" panose="02020603050405020304" pitchFamily="18" charset="0"/>
              </a:rPr>
              <a:t> 70  45  30  40  </a:t>
            </a:r>
            <a:r>
              <a:rPr dirty="0" lang="en-US">
                <a:latin typeface="Times New Roman" panose="02020603050405020304" pitchFamily="18" charset="0"/>
                <a:cs typeface="Times New Roman" panose="02020603050405020304" pitchFamily="18" charset="0"/>
              </a:rPr>
              <a:t>90 </a:t>
            </a:r>
            <a:r>
              <a:rPr dirty="0" lang="en-US" smtClean="0">
                <a:latin typeface="Times New Roman" panose="02020603050405020304" pitchFamily="18" charset="0"/>
                <a:cs typeface="Times New Roman" panose="02020603050405020304" pitchFamily="18" charset="0"/>
              </a:rPr>
              <a:t> 50  </a:t>
            </a:r>
            <a:r>
              <a:rPr dirty="0" lang="en-US">
                <a:latin typeface="Times New Roman" panose="02020603050405020304" pitchFamily="18" charset="0"/>
                <a:cs typeface="Times New Roman" panose="02020603050405020304" pitchFamily="18" charset="0"/>
              </a:rPr>
              <a:t>85 </a:t>
            </a:r>
            <a:r>
              <a:rPr dirty="0" lang="en-US" smtClean="0">
                <a:latin typeface="Times New Roman" panose="02020603050405020304" pitchFamily="18" charset="0"/>
                <a:cs typeface="Times New Roman" panose="02020603050405020304" pitchFamily="18" charset="0"/>
              </a:rPr>
              <a:t> 60  75</a:t>
            </a:r>
          </a:p>
          <a:p>
            <a:pPr indent="0" marL="0">
              <a:buNone/>
            </a:pPr>
            <a:r>
              <a:rPr dirty="0" lang="en-US" smtClean="0">
                <a:latin typeface="Times New Roman" panose="02020603050405020304" pitchFamily="18" charset="0"/>
                <a:cs typeface="Times New Roman" panose="02020603050405020304" pitchFamily="18" charset="0"/>
              </a:rPr>
              <a:t>      Statistics    : 70   90  35  </a:t>
            </a:r>
            <a:r>
              <a:rPr dirty="0" lang="en-US">
                <a:latin typeface="Times New Roman" panose="02020603050405020304" pitchFamily="18" charset="0"/>
                <a:cs typeface="Times New Roman" panose="02020603050405020304" pitchFamily="18" charset="0"/>
              </a:rPr>
              <a:t>40 </a:t>
            </a:r>
            <a:r>
              <a:rPr dirty="0" lang="en-US" smtClean="0">
                <a:latin typeface="Times New Roman" panose="02020603050405020304" pitchFamily="18" charset="0"/>
                <a:cs typeface="Times New Roman" panose="02020603050405020304" pitchFamily="18" charset="0"/>
              </a:rPr>
              <a:t>40  95  60  80  </a:t>
            </a:r>
            <a:r>
              <a:rPr dirty="0" lang="en-US">
                <a:latin typeface="Times New Roman" panose="02020603050405020304" pitchFamily="18" charset="0"/>
                <a:cs typeface="Times New Roman" panose="02020603050405020304" pitchFamily="18" charset="0"/>
              </a:rPr>
              <a:t>50 </a:t>
            </a:r>
            <a:r>
              <a:rPr dirty="0" lang="en-US" smtClean="0">
                <a:latin typeface="Times New Roman" panose="02020603050405020304" pitchFamily="18" charset="0"/>
                <a:cs typeface="Times New Roman" panose="02020603050405020304" pitchFamily="18" charset="0"/>
              </a:rPr>
              <a:t> 80</a:t>
            </a:r>
          </a:p>
          <a:p>
            <a:pPr indent="0" marL="0">
              <a:buNone/>
            </a:pPr>
            <a:endParaRPr dirty="0" lang="en-US" smtClean="0">
              <a:latin typeface="Times New Roman" panose="02020603050405020304" pitchFamily="18" charset="0"/>
              <a:cs typeface="Times New Roman" panose="02020603050405020304" pitchFamily="18" charset="0"/>
            </a:endParaRPr>
          </a:p>
          <a:p>
            <a:pPr indent="0" marL="0">
              <a:buNone/>
            </a:pPr>
            <a:r>
              <a:rPr dirty="0" lang="en-US">
                <a:latin typeface="Times New Roman" panose="02020603050405020304" pitchFamily="18" charset="0"/>
                <a:cs typeface="Times New Roman" panose="02020603050405020304" pitchFamily="18" charset="0"/>
              </a:rPr>
              <a:t>3.The following table shows number of farmers insured between Rabi 1999–2000 and Rabi 2002–03 (7 seasons) of different states</a:t>
            </a:r>
            <a:r>
              <a:rPr dirty="0" lang="en-US" smtClean="0">
                <a:latin typeface="Times New Roman" panose="02020603050405020304" pitchFamily="18" charset="0"/>
                <a:cs typeface="Times New Roman" panose="02020603050405020304" pitchFamily="18" charset="0"/>
              </a:rPr>
              <a:t>.</a:t>
            </a:r>
          </a:p>
          <a:p>
            <a:pPr indent="0" marL="0">
              <a:buNone/>
            </a:pPr>
            <a:endParaRPr dirty="0" lang="en-US">
              <a:latin typeface="Times New Roman" panose="02020603050405020304" pitchFamily="18" charset="0"/>
              <a:cs typeface="Times New Roman" panose="02020603050405020304" pitchFamily="18" charset="0"/>
            </a:endParaRPr>
          </a:p>
          <a:p>
            <a:pPr indent="0" marL="0">
              <a:buNone/>
            </a:pPr>
            <a:endParaRPr dirty="0" lang="en-US" smtClean="0">
              <a:latin typeface="Times New Roman" panose="02020603050405020304" pitchFamily="18" charset="0"/>
              <a:cs typeface="Times New Roman" panose="02020603050405020304" pitchFamily="18" charset="0"/>
            </a:endParaRPr>
          </a:p>
          <a:p>
            <a:pPr indent="0" marL="0">
              <a:buNone/>
            </a:pPr>
            <a:endParaRPr dirty="0" lang="en-US">
              <a:latin typeface="Times New Roman" panose="02020603050405020304" pitchFamily="18" charset="0"/>
              <a:cs typeface="Times New Roman" panose="02020603050405020304" pitchFamily="18" charset="0"/>
            </a:endParaRPr>
          </a:p>
          <a:p>
            <a:pPr indent="0" marL="0">
              <a:buNone/>
            </a:pPr>
            <a:endParaRPr dirty="0" lang="en-US" smtClean="0">
              <a:latin typeface="Times New Roman" panose="02020603050405020304" pitchFamily="18" charset="0"/>
              <a:cs typeface="Times New Roman" panose="02020603050405020304" pitchFamily="18" charset="0"/>
            </a:endParaRPr>
          </a:p>
          <a:p>
            <a:pPr indent="0" marL="0">
              <a:buNone/>
            </a:pPr>
            <a:endParaRPr dirty="0" lang="en-US">
              <a:latin typeface="Times New Roman" panose="02020603050405020304" pitchFamily="18" charset="0"/>
              <a:cs typeface="Times New Roman" panose="02020603050405020304" pitchFamily="18" charset="0"/>
            </a:endParaRPr>
          </a:p>
          <a:p>
            <a:pPr indent="0" marL="0">
              <a:buNone/>
            </a:pPr>
            <a:endParaRPr dirty="0" lang="en-US" smtClean="0">
              <a:latin typeface="Times New Roman" panose="02020603050405020304" pitchFamily="18" charset="0"/>
              <a:cs typeface="Times New Roman" panose="02020603050405020304" pitchFamily="18" charset="0"/>
            </a:endParaRPr>
          </a:p>
          <a:p>
            <a:pPr indent="0" marL="0">
              <a:buNone/>
            </a:pPr>
            <a:r>
              <a:rPr dirty="0" lang="en-US">
                <a:latin typeface="Times New Roman" panose="02020603050405020304" pitchFamily="18" charset="0"/>
                <a:cs typeface="Times New Roman" panose="02020603050405020304" pitchFamily="18" charset="0"/>
              </a:rPr>
              <a:t> </a:t>
            </a:r>
            <a:endParaRPr dirty="0" lang="en-US" smtClean="0">
              <a:latin typeface="Times New Roman" panose="02020603050405020304" pitchFamily="18" charset="0"/>
              <a:cs typeface="Times New Roman" panose="02020603050405020304" pitchFamily="18" charset="0"/>
            </a:endParaRPr>
          </a:p>
          <a:p>
            <a:pPr indent="0" marL="0">
              <a:buNone/>
            </a:pPr>
            <a:r>
              <a:rPr dirty="0" lang="en-US" smtClean="0">
                <a:latin typeface="Times New Roman" panose="02020603050405020304" pitchFamily="18" charset="0"/>
                <a:cs typeface="Times New Roman" panose="02020603050405020304" pitchFamily="18" charset="0"/>
              </a:rPr>
              <a:t>Represent </a:t>
            </a:r>
            <a:r>
              <a:rPr dirty="0" lang="en-US">
                <a:latin typeface="Times New Roman" panose="02020603050405020304" pitchFamily="18" charset="0"/>
                <a:cs typeface="Times New Roman" panose="02020603050405020304" pitchFamily="18" charset="0"/>
              </a:rPr>
              <a:t>the above data by a suitable bar diagram.</a:t>
            </a:r>
          </a:p>
        </p:txBody>
      </p:sp>
      <p:graphicFrame>
        <p:nvGraphicFramePr>
          <p:cNvPr id="4194309" name="Table 3"/>
          <p:cNvGraphicFramePr>
            <a:graphicFrameLocks noGrp="1"/>
          </p:cNvGraphicFramePr>
          <p:nvPr/>
        </p:nvGraphicFramePr>
        <p:xfrm>
          <a:off x="977357" y="3068571"/>
          <a:ext cx="6418658" cy="3047748"/>
        </p:xfrm>
        <a:graphic>
          <a:graphicData uri="http://schemas.openxmlformats.org/drawingml/2006/table">
            <a:tbl>
              <a:tblPr firstRow="1" bandRow="1">
                <a:tableStyleId>{5940675A-B579-460E-94D1-54222C63F5DA}</a:tableStyleId>
              </a:tblPr>
              <a:tblGrid>
                <a:gridCol w="2045018"/>
                <a:gridCol w="4373640"/>
              </a:tblGrid>
              <a:tr h="487428">
                <a:tc>
                  <a:txBody>
                    <a:bodyPr/>
                    <a:p>
                      <a:r>
                        <a:rPr b="1" dirty="0" sz="2200" lang="en-US" smtClean="0">
                          <a:latin typeface="Times New Roman" panose="02020603050405020304" pitchFamily="18" charset="0"/>
                          <a:cs typeface="Times New Roman" panose="02020603050405020304" pitchFamily="18" charset="0"/>
                        </a:rPr>
                        <a:t>States</a:t>
                      </a:r>
                      <a:endParaRPr b="1" dirty="0" sz="2200" lang="en-US">
                        <a:latin typeface="Times New Roman" panose="02020603050405020304" pitchFamily="18" charset="0"/>
                        <a:cs typeface="Times New Roman" panose="02020603050405020304" pitchFamily="18" charset="0"/>
                      </a:endParaRPr>
                    </a:p>
                  </a:txBody>
                </a:tc>
                <a:tc>
                  <a:txBody>
                    <a:bodyPr/>
                    <a:p>
                      <a:r>
                        <a:rPr b="1" dirty="0" sz="2200" lang="en-US" smtClean="0">
                          <a:latin typeface="Times New Roman" panose="02020603050405020304" pitchFamily="18" charset="0"/>
                          <a:cs typeface="Times New Roman" panose="02020603050405020304" pitchFamily="18" charset="0"/>
                        </a:rPr>
                        <a:t>Number of farmers insured (lakhs)</a:t>
                      </a:r>
                      <a:endParaRPr b="1" dirty="0" sz="2200" lang="en-US">
                        <a:latin typeface="Times New Roman" panose="02020603050405020304" pitchFamily="18" charset="0"/>
                        <a:cs typeface="Times New Roman" panose="02020603050405020304" pitchFamily="18" charset="0"/>
                      </a:endParaRPr>
                    </a:p>
                  </a:txBody>
                </a:tc>
              </a:tr>
              <a:tr h="378777">
                <a:tc>
                  <a:txBody>
                    <a:bodyPr/>
                    <a:p>
                      <a:r>
                        <a:rPr dirty="0" sz="2200" lang="en-US" smtClean="0">
                          <a:latin typeface="Times New Roman" panose="02020603050405020304" pitchFamily="18" charset="0"/>
                          <a:cs typeface="Times New Roman" panose="02020603050405020304" pitchFamily="18" charset="0"/>
                        </a:rPr>
                        <a:t>Andhra Pradesh</a:t>
                      </a:r>
                      <a:endParaRPr dirty="0" sz="2200" lang="en-US">
                        <a:latin typeface="Times New Roman" panose="02020603050405020304" pitchFamily="18" charset="0"/>
                        <a:cs typeface="Times New Roman" panose="02020603050405020304" pitchFamily="18" charset="0"/>
                      </a:endParaRPr>
                    </a:p>
                  </a:txBody>
                </a:tc>
                <a:tc>
                  <a:txBody>
                    <a:bodyPr/>
                    <a:p>
                      <a:r>
                        <a:rPr dirty="0" sz="2200" lang="en-US" smtClean="0">
                          <a:latin typeface="Times New Roman" panose="02020603050405020304" pitchFamily="18" charset="0"/>
                          <a:cs typeface="Times New Roman" panose="02020603050405020304" pitchFamily="18" charset="0"/>
                        </a:rPr>
                        <a:t>56</a:t>
                      </a:r>
                      <a:endParaRPr dirty="0" sz="2200" lang="en-US">
                        <a:latin typeface="Times New Roman" panose="02020603050405020304" pitchFamily="18" charset="0"/>
                        <a:cs typeface="Times New Roman" panose="02020603050405020304" pitchFamily="18" charset="0"/>
                      </a:endParaRPr>
                    </a:p>
                  </a:txBody>
                </a:tc>
              </a:tr>
              <a:tr h="378777">
                <a:tc>
                  <a:txBody>
                    <a:bodyPr/>
                    <a:p>
                      <a:r>
                        <a:rPr dirty="0" sz="2200" lang="en-US" smtClean="0">
                          <a:latin typeface="Times New Roman" panose="02020603050405020304" pitchFamily="18" charset="0"/>
                          <a:cs typeface="Times New Roman" panose="02020603050405020304" pitchFamily="18" charset="0"/>
                        </a:rPr>
                        <a:t> Chhattisgarh</a:t>
                      </a:r>
                      <a:endParaRPr dirty="0" sz="2200" lang="en-US">
                        <a:latin typeface="Times New Roman" panose="02020603050405020304" pitchFamily="18" charset="0"/>
                        <a:cs typeface="Times New Roman" panose="02020603050405020304" pitchFamily="18" charset="0"/>
                      </a:endParaRPr>
                    </a:p>
                  </a:txBody>
                </a:tc>
                <a:tc>
                  <a:txBody>
                    <a:bodyPr/>
                    <a:p>
                      <a:r>
                        <a:rPr dirty="0" sz="2200" lang="en-US" smtClean="0">
                          <a:latin typeface="Times New Roman" panose="02020603050405020304" pitchFamily="18" charset="0"/>
                          <a:cs typeface="Times New Roman" panose="02020603050405020304" pitchFamily="18" charset="0"/>
                        </a:rPr>
                        <a:t>16</a:t>
                      </a:r>
                      <a:endParaRPr dirty="0" sz="2200" lang="en-US">
                        <a:latin typeface="Times New Roman" panose="02020603050405020304" pitchFamily="18" charset="0"/>
                        <a:cs typeface="Times New Roman" panose="02020603050405020304" pitchFamily="18" charset="0"/>
                      </a:endParaRPr>
                    </a:p>
                  </a:txBody>
                </a:tc>
              </a:tr>
              <a:tr h="378777">
                <a:tc>
                  <a:txBody>
                    <a:bodyPr/>
                    <a:p>
                      <a:r>
                        <a:rPr dirty="0" sz="2200" lang="en-US" smtClean="0">
                          <a:latin typeface="Times New Roman" panose="02020603050405020304" pitchFamily="18" charset="0"/>
                          <a:cs typeface="Times New Roman" panose="02020603050405020304" pitchFamily="18" charset="0"/>
                        </a:rPr>
                        <a:t>Gujarat</a:t>
                      </a:r>
                      <a:endParaRPr dirty="0" sz="2200" lang="en-US">
                        <a:latin typeface="Times New Roman" panose="02020603050405020304" pitchFamily="18" charset="0"/>
                        <a:cs typeface="Times New Roman" panose="02020603050405020304" pitchFamily="18" charset="0"/>
                      </a:endParaRPr>
                    </a:p>
                  </a:txBody>
                </a:tc>
                <a:tc>
                  <a:txBody>
                    <a:bodyPr/>
                    <a:p>
                      <a:r>
                        <a:rPr dirty="0" sz="2200" lang="en-US" smtClean="0">
                          <a:latin typeface="Times New Roman" panose="02020603050405020304" pitchFamily="18" charset="0"/>
                          <a:cs typeface="Times New Roman" panose="02020603050405020304" pitchFamily="18" charset="0"/>
                        </a:rPr>
                        <a:t>36</a:t>
                      </a:r>
                      <a:endParaRPr dirty="0" sz="2200" lang="en-US">
                        <a:latin typeface="Times New Roman" panose="02020603050405020304" pitchFamily="18" charset="0"/>
                        <a:cs typeface="Times New Roman" panose="02020603050405020304" pitchFamily="18" charset="0"/>
                      </a:endParaRPr>
                    </a:p>
                  </a:txBody>
                </a:tc>
              </a:tr>
              <a:tr h="378777">
                <a:tc>
                  <a:txBody>
                    <a:bodyPr/>
                    <a:p>
                      <a:r>
                        <a:rPr dirty="0" sz="2200" lang="en-US" smtClean="0">
                          <a:latin typeface="Times New Roman" panose="02020603050405020304" pitchFamily="18" charset="0"/>
                          <a:cs typeface="Times New Roman" panose="02020603050405020304" pitchFamily="18" charset="0"/>
                        </a:rPr>
                        <a:t> Karnataka </a:t>
                      </a:r>
                      <a:endParaRPr dirty="0" sz="2200" lang="en-US">
                        <a:latin typeface="Times New Roman" panose="02020603050405020304" pitchFamily="18" charset="0"/>
                        <a:cs typeface="Times New Roman" panose="02020603050405020304" pitchFamily="18" charset="0"/>
                      </a:endParaRPr>
                    </a:p>
                  </a:txBody>
                </a:tc>
                <a:tc>
                  <a:txBody>
                    <a:bodyPr/>
                    <a:p>
                      <a:r>
                        <a:rPr dirty="0" sz="2200" lang="en-US" smtClean="0">
                          <a:latin typeface="Times New Roman" panose="02020603050405020304" pitchFamily="18" charset="0"/>
                          <a:cs typeface="Times New Roman" panose="02020603050405020304" pitchFamily="18" charset="0"/>
                        </a:rPr>
                        <a:t>21</a:t>
                      </a:r>
                      <a:endParaRPr dirty="0" sz="2200" lang="en-US">
                        <a:latin typeface="Times New Roman" panose="02020603050405020304" pitchFamily="18" charset="0"/>
                        <a:cs typeface="Times New Roman" panose="02020603050405020304" pitchFamily="18" charset="0"/>
                      </a:endParaRPr>
                    </a:p>
                  </a:txBody>
                </a:tc>
              </a:tr>
              <a:tr h="378777">
                <a:tc>
                  <a:txBody>
                    <a:bodyPr/>
                    <a:p>
                      <a:r>
                        <a:rPr dirty="0" sz="2200" lang="en-US" smtClean="0">
                          <a:latin typeface="Times New Roman" panose="02020603050405020304" pitchFamily="18" charset="0"/>
                          <a:cs typeface="Times New Roman" panose="02020603050405020304" pitchFamily="18" charset="0"/>
                        </a:rPr>
                        <a:t>West Bengal</a:t>
                      </a:r>
                      <a:endParaRPr dirty="0" sz="2200" lang="en-US">
                        <a:latin typeface="Times New Roman" panose="02020603050405020304" pitchFamily="18" charset="0"/>
                        <a:cs typeface="Times New Roman" panose="02020603050405020304" pitchFamily="18" charset="0"/>
                      </a:endParaRPr>
                    </a:p>
                  </a:txBody>
                </a:tc>
                <a:tc>
                  <a:txBody>
                    <a:bodyPr/>
                    <a:p>
                      <a:r>
                        <a:rPr dirty="0" sz="2200" lang="en-US" smtClean="0">
                          <a:latin typeface="Times New Roman" panose="02020603050405020304" pitchFamily="18" charset="0"/>
                          <a:cs typeface="Times New Roman" panose="02020603050405020304" pitchFamily="18" charset="0"/>
                        </a:rPr>
                        <a:t>16</a:t>
                      </a:r>
                      <a:endParaRPr dirty="0" sz="2200" lang="en-US">
                        <a:latin typeface="Times New Roman" panose="02020603050405020304" pitchFamily="18" charset="0"/>
                        <a:cs typeface="Times New Roman" panose="02020603050405020304" pitchFamily="18" charset="0"/>
                      </a:endParaRPr>
                    </a:p>
                  </a:txBody>
                </a:tc>
              </a:tr>
              <a:tr h="217714">
                <a:tc>
                  <a:txBody>
                    <a:bodyPr/>
                    <a:p>
                      <a:r>
                        <a:rPr dirty="0" sz="2200" lang="en-US" smtClean="0">
                          <a:latin typeface="Times New Roman" panose="02020603050405020304" pitchFamily="18" charset="0"/>
                          <a:cs typeface="Times New Roman" panose="02020603050405020304" pitchFamily="18" charset="0"/>
                        </a:rPr>
                        <a:t>Maharashtra</a:t>
                      </a:r>
                      <a:endParaRPr dirty="0" sz="2200" lang="en-US">
                        <a:latin typeface="Times New Roman" panose="02020603050405020304" pitchFamily="18" charset="0"/>
                        <a:cs typeface="Times New Roman" panose="02020603050405020304" pitchFamily="18" charset="0"/>
                      </a:endParaRPr>
                    </a:p>
                  </a:txBody>
                </a:tc>
                <a:tc>
                  <a:txBody>
                    <a:bodyPr/>
                    <a:p>
                      <a:r>
                        <a:rPr dirty="0" sz="2200" lang="en-US" smtClean="0">
                          <a:latin typeface="Times New Roman" panose="02020603050405020304" pitchFamily="18" charset="0"/>
                          <a:cs typeface="Times New Roman" panose="02020603050405020304" pitchFamily="18" charset="0"/>
                        </a:rPr>
                        <a:t>79</a:t>
                      </a:r>
                      <a:endParaRPr dirty="0" sz="2200" lang="en-US">
                        <a:latin typeface="Times New Roman" panose="02020603050405020304" pitchFamily="18" charset="0"/>
                        <a:cs typeface="Times New Roman" panose="02020603050405020304" pitchFamily="18" charset="0"/>
                      </a:endParaRPr>
                    </a:p>
                  </a:txBody>
                </a:tc>
              </a:tr>
            </a:tbl>
          </a:graphicData>
        </a:graphic>
      </p:graphicFrame>
    </p:spTree>
  </p:cSld>
  <p:clrMapOvr>
    <a:masterClrMapping/>
  </p:clrMapOvr>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635" name="TextBox 1"/>
          <p:cNvSpPr txBox="1"/>
          <p:nvPr/>
        </p:nvSpPr>
        <p:spPr>
          <a:xfrm>
            <a:off x="2140529" y="2005445"/>
            <a:ext cx="8676408" cy="1200329"/>
          </a:xfrm>
          <a:prstGeom prst="rect"/>
          <a:noFill/>
        </p:spPr>
        <p:txBody>
          <a:bodyPr rtlCol="0" wrap="square">
            <a:spAutoFit/>
          </a:bodyPr>
          <a:p>
            <a:pPr algn="ctr"/>
            <a:r>
              <a:rPr b="1" dirty="0" sz="7200" lang="en-US">
                <a:ln w="6600">
                  <a:solidFill>
                    <a:schemeClr val="accent2"/>
                  </a:solidFill>
                  <a:prstDash val="solid"/>
                </a:ln>
                <a:solidFill>
                  <a:srgbClr val="FFFFFF"/>
                </a:solidFill>
                <a:effectLst>
                  <a:outerShdw algn="tl" dir="2700000" dist="38100" rotWithShape="0">
                    <a:schemeClr val="accent2"/>
                  </a:outerShdw>
                  <a:reflection algn="bl" blurRad="6350" dir="5400000" endA="50" endPos="85000" rotWithShape="0" stA="55000" sy="-100000"/>
                </a:effectLst>
                <a:latin typeface="Times New Roman" panose="02020603050405020304" pitchFamily="18" charset="0"/>
                <a:cs typeface="Times New Roman" panose="02020603050405020304" pitchFamily="18" charset="0"/>
              </a:rPr>
              <a:t>THANK </a:t>
            </a:r>
            <a:r>
              <a:rPr b="1" dirty="0" sz="7200" lang="en-US" smtClean="0">
                <a:ln w="6600">
                  <a:solidFill>
                    <a:schemeClr val="accent2"/>
                  </a:solidFill>
                  <a:prstDash val="solid"/>
                </a:ln>
                <a:solidFill>
                  <a:srgbClr val="FFFFFF"/>
                </a:solidFill>
                <a:effectLst>
                  <a:outerShdw algn="tl" dir="2700000" dist="38100" rotWithShape="0">
                    <a:schemeClr val="accent2"/>
                  </a:outerShdw>
                  <a:reflection algn="bl" blurRad="6350" dir="5400000" endA="50" endPos="85000" rotWithShape="0" stA="55000" sy="-100000"/>
                </a:effectLst>
                <a:latin typeface="Times New Roman" panose="02020603050405020304" pitchFamily="18" charset="0"/>
                <a:cs typeface="Times New Roman" panose="02020603050405020304" pitchFamily="18" charset="0"/>
              </a:rPr>
              <a:t>YOU</a:t>
            </a:r>
            <a:endParaRPr b="1" dirty="0" sz="7200" lang="en-US">
              <a:ln w="6600">
                <a:solidFill>
                  <a:schemeClr val="accent2"/>
                </a:solidFill>
                <a:prstDash val="solid"/>
              </a:ln>
              <a:solidFill>
                <a:srgbClr val="FFFFFF"/>
              </a:solidFill>
              <a:effectLst>
                <a:outerShdw algn="tl" dir="2700000" dist="38100" rotWithShape="0">
                  <a:schemeClr val="accent2"/>
                </a:outerShdw>
                <a:reflection algn="bl" blurRad="6350" dir="5400000" endA="50" endPos="85000" rotWithShape="0" stA="55000" sy="-100000"/>
              </a:effectLst>
              <a:latin typeface="Times New Roman" panose="02020603050405020304" pitchFamily="18" charset="0"/>
              <a:cs typeface="Times New Roman" panose="02020603050405020304" pitchFamily="18" charset="0"/>
            </a:endParaRPr>
          </a:p>
        </p:txBody>
      </p:sp>
    </p:spTree>
  </p:cSld>
  <p:clrMapOvr>
    <a:masterClrMapping/>
  </p:clrMapOvr>
  <p:timing/>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PowerPoint Presentation</dc:title>
  <dc:creator>Windows User</dc:creator>
  <cp:lastModifiedBy>Admin</cp:lastModifiedBy>
  <dcterms:created xsi:type="dcterms:W3CDTF">2022-03-15T19:06:47Z</dcterms:created>
  <dcterms:modified xsi:type="dcterms:W3CDTF">2025-04-02T09:34:35Z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0a5f2825d280424196db9f82f769f4ba</vt:lpwstr>
  </property>
</Properties>
</file>